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31"/>
  </p:notesMasterIdLst>
  <p:sldIdLst>
    <p:sldId id="256" r:id="rId3"/>
    <p:sldId id="280" r:id="rId4"/>
    <p:sldId id="308" r:id="rId5"/>
    <p:sldId id="258" r:id="rId6"/>
    <p:sldId id="259" r:id="rId7"/>
    <p:sldId id="362" r:id="rId8"/>
    <p:sldId id="314" r:id="rId9"/>
    <p:sldId id="318" r:id="rId10"/>
    <p:sldId id="358" r:id="rId11"/>
    <p:sldId id="359" r:id="rId12"/>
    <p:sldId id="352" r:id="rId13"/>
    <p:sldId id="353" r:id="rId14"/>
    <p:sldId id="354" r:id="rId15"/>
    <p:sldId id="366" r:id="rId16"/>
    <p:sldId id="368" r:id="rId17"/>
    <p:sldId id="370" r:id="rId18"/>
    <p:sldId id="361" r:id="rId19"/>
    <p:sldId id="364" r:id="rId20"/>
    <p:sldId id="377" r:id="rId21"/>
    <p:sldId id="371" r:id="rId22"/>
    <p:sldId id="372" r:id="rId23"/>
    <p:sldId id="373" r:id="rId24"/>
    <p:sldId id="374" r:id="rId25"/>
    <p:sldId id="375" r:id="rId26"/>
    <p:sldId id="376" r:id="rId27"/>
    <p:sldId id="317" r:id="rId28"/>
    <p:sldId id="363" r:id="rId29"/>
    <p:sldId id="275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3300"/>
    <a:srgbClr val="A61A7E"/>
    <a:srgbClr val="800080"/>
    <a:srgbClr val="9900CC"/>
    <a:srgbClr val="008080"/>
    <a:srgbClr val="006699"/>
    <a:srgbClr val="0066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206" autoAdjust="0"/>
  </p:normalViewPr>
  <p:slideViewPr>
    <p:cSldViewPr>
      <p:cViewPr varScale="1">
        <p:scale>
          <a:sx n="86" d="100"/>
          <a:sy n="86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7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 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2.4</c:v>
                </c:pt>
                <c:pt idx="1">
                  <c:v>2.6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D7-4049-9DB5-DD8BB043BBFE}"/>
            </c:ext>
          </c:extLst>
        </c:ser>
        <c:gapWidth val="55"/>
        <c:gapDepth val="55"/>
        <c:shape val="box"/>
        <c:axId val="106403328"/>
        <c:axId val="106405248"/>
        <c:axId val="0"/>
      </c:bar3DChart>
      <c:catAx>
        <c:axId val="106403328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997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400" dirty="0"/>
                  <a:t>2016-2017          </a:t>
                </a:r>
                <a:r>
                  <a:rPr lang="ru-RU" sz="1400" dirty="0" smtClean="0"/>
                  <a:t>    </a:t>
                </a:r>
                <a:r>
                  <a:rPr lang="en-US" sz="1400" dirty="0" smtClean="0"/>
                  <a:t>  </a:t>
                </a:r>
                <a:r>
                  <a:rPr lang="ru-RU" sz="1400" dirty="0" smtClean="0"/>
                  <a:t> </a:t>
                </a:r>
                <a:r>
                  <a:rPr lang="en-US" sz="1400" dirty="0" smtClean="0"/>
                  <a:t>2017-2018           </a:t>
                </a:r>
                <a:r>
                  <a:rPr lang="ru-RU" sz="1400" dirty="0" smtClean="0"/>
                  <a:t>    </a:t>
                </a:r>
                <a:r>
                  <a:rPr lang="en-US" sz="1400" dirty="0" smtClean="0"/>
                  <a:t>2018-2019</a:t>
                </a:r>
                <a:endParaRPr lang="ru-RU" sz="1400" dirty="0"/>
              </a:p>
            </c:rich>
          </c:tx>
          <c:layout>
            <c:manualLayout>
              <c:xMode val="edge"/>
              <c:yMode val="edge"/>
              <c:x val="0.24977062118709423"/>
              <c:y val="0.89393629828096732"/>
            </c:manualLayout>
          </c:layout>
          <c:spPr>
            <a:noFill/>
            <a:ln w="25333">
              <a:noFill/>
            </a:ln>
          </c:spPr>
        </c:title>
        <c:numFmt formatCode="General" sourceLinked="1"/>
        <c:majorTickMark val="none"/>
        <c:tickLblPos val="nextTo"/>
        <c:crossAx val="106405248"/>
        <c:crosses val="autoZero"/>
        <c:auto val="1"/>
        <c:lblAlgn val="ctr"/>
        <c:lblOffset val="100"/>
      </c:catAx>
      <c:valAx>
        <c:axId val="10640524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997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 sz="1050"/>
                  <a:t>Показатель удовлетворенности школьной жизни в баллах (1-2 низкий, 2-3 средний, 3 и выше высокий</a:t>
                </a:r>
                <a:r>
                  <a:rPr lang="ru-RU"/>
                  <a:t>)</a:t>
                </a:r>
              </a:p>
            </c:rich>
          </c:tx>
          <c:layout>
            <c:manualLayout>
              <c:xMode val="edge"/>
              <c:yMode val="edge"/>
              <c:x val="4.2790086021855994E-2"/>
              <c:y val="0.10344812048708507"/>
            </c:manualLayout>
          </c:layout>
          <c:spPr>
            <a:noFill/>
            <a:ln w="25333">
              <a:noFill/>
            </a:ln>
          </c:spPr>
        </c:title>
        <c:numFmt formatCode="General" sourceLinked="1"/>
        <c:majorTickMark val="none"/>
        <c:tickLblPos val="nextTo"/>
        <c:crossAx val="106403328"/>
        <c:crosses val="autoZero"/>
        <c:crossBetween val="between"/>
      </c:valAx>
      <c:spPr>
        <a:noFill/>
        <a:ln w="25333">
          <a:noFill/>
        </a:ln>
      </c:spPr>
    </c:plotArea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Достаточная нравственная воспитанность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2013-2014</c:v>
                </c:pt>
                <c:pt idx="1">
                  <c:v>2014-2015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0.5</c:v>
                </c:pt>
                <c:pt idx="1">
                  <c:v>0.53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81-4282-8BE6-10CF5B3D310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Несформированность нравственных представлений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2013-2014</c:v>
                </c:pt>
                <c:pt idx="1">
                  <c:v>2014-2015</c:v>
                </c:pt>
              </c:strCache>
            </c:strRef>
          </c:cat>
          <c:val>
            <c:numRef>
              <c:f>Лист1!$C$2:$C$3</c:f>
              <c:numCache>
                <c:formatCode>0.00%</c:formatCode>
                <c:ptCount val="2"/>
                <c:pt idx="0">
                  <c:v>0.4400000000000005</c:v>
                </c:pt>
                <c:pt idx="1">
                  <c:v>0.47000000000000008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581-4282-8BE6-10CF5B3D310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Недостаточная нравственная воспитанность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2013-2014</c:v>
                </c:pt>
                <c:pt idx="1">
                  <c:v>2014-2015</c:v>
                </c:pt>
              </c:strCache>
            </c:strRef>
          </c:cat>
          <c:val>
            <c:numRef>
              <c:f>Лист1!$D$2:$D$3</c:f>
              <c:numCache>
                <c:formatCode>0.00%</c:formatCode>
                <c:ptCount val="2"/>
                <c:pt idx="0">
                  <c:v>6.000000000000015E-2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581-4282-8BE6-10CF5B3D3108}"/>
            </c:ext>
          </c:extLst>
        </c:ser>
        <c:shape val="cylinder"/>
        <c:axId val="102479360"/>
        <c:axId val="102480896"/>
        <c:axId val="0"/>
      </c:bar3DChart>
      <c:catAx>
        <c:axId val="102479360"/>
        <c:scaling>
          <c:orientation val="minMax"/>
        </c:scaling>
        <c:delete val="1"/>
        <c:axPos val="b"/>
        <c:numFmt formatCode="General" sourceLinked="1"/>
        <c:tickLblPos val="nextTo"/>
        <c:crossAx val="102480896"/>
        <c:crosses val="autoZero"/>
        <c:auto val="1"/>
        <c:lblAlgn val="ctr"/>
        <c:lblOffset val="100"/>
      </c:catAx>
      <c:valAx>
        <c:axId val="102480896"/>
        <c:scaling>
          <c:orientation val="minMax"/>
        </c:scaling>
        <c:axPos val="l"/>
        <c:majorGridlines/>
        <c:numFmt formatCode="0.00%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02479360"/>
        <c:crosses val="autoZero"/>
        <c:crossBetween val="between"/>
      </c:valAx>
      <c:spPr>
        <a:noFill/>
        <a:ln w="25416">
          <a:noFill/>
        </a:ln>
      </c:spPr>
    </c:plotArea>
    <c:legend>
      <c:legendPos val="r"/>
      <c:layout>
        <c:manualLayout>
          <c:xMode val="edge"/>
          <c:yMode val="edge"/>
          <c:x val="0.68750000000000111"/>
          <c:y val="0.11940298507462703"/>
          <c:w val="0.29637096774193739"/>
          <c:h val="0.83582089552239036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5"/>
            </a:pPr>
            <a:r>
              <a:rPr lang="ru-RU" sz="1055"/>
              <a:t>уровень сплоченности</a:t>
            </a:r>
          </a:p>
        </c:rich>
      </c:tx>
      <c:layout>
        <c:manualLayout>
          <c:xMode val="edge"/>
          <c:yMode val="edge"/>
          <c:x val="0.22636103151862474"/>
          <c:y val="2.135231316725987E-2"/>
        </c:manualLayout>
      </c:layout>
      <c:spPr>
        <a:noFill/>
        <a:ln w="19149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2013-2014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Очень дружный</c:v>
                </c:pt>
                <c:pt idx="1">
                  <c:v>Дружный</c:v>
                </c:pt>
                <c:pt idx="2">
                  <c:v>Нет ссор, но каждый существует сам по себе</c:v>
                </c:pt>
                <c:pt idx="3">
                  <c:v>Иногда бывают ссоры, но класс неконфликтный</c:v>
                </c:pt>
                <c:pt idx="4">
                  <c:v>Класс недружный, часто возникают ссоры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0.27</c:v>
                </c:pt>
                <c:pt idx="1">
                  <c:v>0.33000000000000124</c:v>
                </c:pt>
                <c:pt idx="2">
                  <c:v>8.3000000000000046E-2</c:v>
                </c:pt>
                <c:pt idx="3">
                  <c:v>0.66000000000000236</c:v>
                </c:pt>
                <c:pt idx="4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D3-45C5-A1CF-E74B9ED13C9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2014-2015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Очень дружный</c:v>
                </c:pt>
                <c:pt idx="1">
                  <c:v>Дружный</c:v>
                </c:pt>
                <c:pt idx="2">
                  <c:v>Нет ссор, но каждый существует сам по себе</c:v>
                </c:pt>
                <c:pt idx="3">
                  <c:v>Иногда бывают ссоры, но класс неконфликтный</c:v>
                </c:pt>
                <c:pt idx="4">
                  <c:v>Класс недружный, часто возникают ссоры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 formatCode="0.00%">
                  <c:v>0.5</c:v>
                </c:pt>
                <c:pt idx="1">
                  <c:v>0.4</c:v>
                </c:pt>
                <c:pt idx="2" formatCode="0.00%">
                  <c:v>0.05</c:v>
                </c:pt>
                <c:pt idx="3">
                  <c:v>0.2</c:v>
                </c:pt>
                <c:pt idx="4" formatCode="0.00%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2D3-45C5-A1CF-E74B9ED13C9E}"/>
            </c:ext>
          </c:extLst>
        </c:ser>
        <c:axId val="107521152"/>
        <c:axId val="107522688"/>
      </c:barChart>
      <c:catAx>
        <c:axId val="10752115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07522688"/>
        <c:crosses val="autoZero"/>
        <c:auto val="1"/>
        <c:lblAlgn val="ctr"/>
        <c:lblOffset val="100"/>
      </c:catAx>
      <c:valAx>
        <c:axId val="107522688"/>
        <c:scaling>
          <c:orientation val="minMax"/>
        </c:scaling>
        <c:axPos val="l"/>
        <c:majorGridlines/>
        <c:numFmt formatCode="0.00%" sourceLinked="1"/>
        <c:maj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07521152"/>
        <c:crosses val="autoZero"/>
        <c:crossBetween val="between"/>
      </c:valAx>
    </c:plotArea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5"/>
            </a:pPr>
            <a:r>
              <a:rPr lang="ru-RU" sz="1055"/>
              <a:t> уровень взаимопомощи</a:t>
            </a:r>
          </a:p>
        </c:rich>
      </c:tx>
      <c:layout>
        <c:manualLayout>
          <c:xMode val="edge"/>
          <c:yMode val="edge"/>
          <c:x val="0.15309446254071729"/>
          <c:y val="2.1739130434782612E-2"/>
        </c:manualLayout>
      </c:layout>
      <c:spPr>
        <a:noFill/>
        <a:ln w="19149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2013-2014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Принято помогать без напоминания</c:v>
                </c:pt>
                <c:pt idx="1">
                  <c:v>Помощь оказывается только своим друзьям</c:v>
                </c:pt>
                <c:pt idx="2">
                  <c:v>Помогают только тогда, когда просит сам ученик</c:v>
                </c:pt>
                <c:pt idx="3">
                  <c:v>Помощь оказывается по просьбе учителя</c:v>
                </c:pt>
                <c:pt idx="4">
                  <c:v>Не принято помогать друг другу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0.15000000000000024</c:v>
                </c:pt>
                <c:pt idx="1">
                  <c:v>0.41600000000000031</c:v>
                </c:pt>
                <c:pt idx="2">
                  <c:v>0.12000000000000002</c:v>
                </c:pt>
                <c:pt idx="3">
                  <c:v>0.16600000000000001</c:v>
                </c:pt>
                <c:pt idx="4" formatCode="0%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29-4140-A607-C86A7B9517D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2014-2015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Принято помогать без напоминания</c:v>
                </c:pt>
                <c:pt idx="1">
                  <c:v>Помощь оказывается только своим друзьям</c:v>
                </c:pt>
                <c:pt idx="2">
                  <c:v>Помогают только тогда, когда просит сам ученик</c:v>
                </c:pt>
                <c:pt idx="3">
                  <c:v>Помощь оказывается по просьбе учителя</c:v>
                </c:pt>
                <c:pt idx="4">
                  <c:v>Не принято помогать друг другу</c:v>
                </c:pt>
              </c:strCache>
            </c:strRef>
          </c:cat>
          <c:val>
            <c:numRef>
              <c:f>Лист1!$C$2:$C$6</c:f>
              <c:numCache>
                <c:formatCode>0.00%</c:formatCode>
                <c:ptCount val="5"/>
                <c:pt idx="0">
                  <c:v>0.30000000000000032</c:v>
                </c:pt>
                <c:pt idx="1">
                  <c:v>0.25</c:v>
                </c:pt>
                <c:pt idx="2">
                  <c:v>0.2</c:v>
                </c:pt>
                <c:pt idx="3">
                  <c:v>0.1</c:v>
                </c:pt>
                <c:pt idx="4" formatCode="0%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29-4140-A607-C86A7B9517DB}"/>
            </c:ext>
          </c:extLst>
        </c:ser>
        <c:axId val="106642816"/>
        <c:axId val="107467904"/>
      </c:barChart>
      <c:catAx>
        <c:axId val="10664281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07467904"/>
        <c:crosses val="autoZero"/>
        <c:auto val="1"/>
        <c:lblAlgn val="ctr"/>
        <c:lblOffset val="100"/>
      </c:catAx>
      <c:valAx>
        <c:axId val="107467904"/>
        <c:scaling>
          <c:orientation val="minMax"/>
        </c:scaling>
        <c:axPos val="l"/>
        <c:majorGridlines/>
        <c:numFmt formatCode="0.00%" sourceLinked="1"/>
        <c:maj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06642816"/>
        <c:crosses val="autoZero"/>
        <c:crossBetween val="between"/>
      </c:valAx>
    </c:plotArea>
    <c:plotVisOnly val="1"/>
    <c:dispBlanksAs val="gap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21236770403699651"/>
          <c:y val="6.3157894736842107E-2"/>
          <c:w val="0.75418797650293712"/>
          <c:h val="0.5258682138416908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Когнитивный</c:v>
                </c:pt>
              </c:strCache>
            </c:strRef>
          </c:tx>
          <c:dLbls>
            <c:spPr>
              <a:noFill/>
              <a:ln w="19124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2013-2014</c:v>
                </c:pt>
                <c:pt idx="1">
                  <c:v>2014-2015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0.70000000000000062</c:v>
                </c:pt>
                <c:pt idx="1">
                  <c:v>0.63000000000000189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413-4374-A08E-78FD4778AC6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Эмоциональный</c:v>
                </c:pt>
              </c:strCache>
            </c:strRef>
          </c:tx>
          <c:dLbls>
            <c:spPr>
              <a:noFill/>
              <a:ln w="19124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2013-2014</c:v>
                </c:pt>
                <c:pt idx="1">
                  <c:v>2014-2015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0.5</c:v>
                </c:pt>
                <c:pt idx="1">
                  <c:v>0.6400000000000019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413-4374-A08E-78FD4778AC6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Поведенческо-волевой</c:v>
                </c:pt>
              </c:strCache>
            </c:strRef>
          </c:tx>
          <c:dLbls>
            <c:spPr>
              <a:noFill/>
              <a:ln w="19124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2013-2014</c:v>
                </c:pt>
                <c:pt idx="1">
                  <c:v>2014-2015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0.60000000000000064</c:v>
                </c:pt>
                <c:pt idx="1">
                  <c:v>0.62000000000000166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413-4374-A08E-78FD4778AC64}"/>
            </c:ext>
          </c:extLst>
        </c:ser>
        <c:dLbls>
          <c:showVal val="1"/>
        </c:dLbls>
        <c:gapWidth val="75"/>
        <c:overlap val="100"/>
        <c:axId val="107584128"/>
        <c:axId val="107598208"/>
      </c:barChart>
      <c:catAx>
        <c:axId val="107584128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07598208"/>
        <c:crosses val="autoZero"/>
        <c:auto val="1"/>
        <c:lblAlgn val="ctr"/>
        <c:lblOffset val="100"/>
      </c:catAx>
      <c:valAx>
        <c:axId val="10759820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07584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8780487804878328E-2"/>
          <c:y val="0.85975609756097771"/>
          <c:w val="0.9"/>
          <c:h val="0.14634146341463444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</c:chart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2013-2014</c:v>
                </c:pt>
                <c:pt idx="1">
                  <c:v>2014-2015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4.8</c:v>
                </c:pt>
                <c:pt idx="1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6D-4CBC-A093-4A9591E34047}"/>
            </c:ext>
          </c:extLst>
        </c:ser>
        <c:shape val="box"/>
        <c:axId val="107471616"/>
        <c:axId val="107725952"/>
        <c:axId val="0"/>
      </c:bar3DChart>
      <c:catAx>
        <c:axId val="107471616"/>
        <c:scaling>
          <c:orientation val="minMax"/>
        </c:scaling>
        <c:delete val="1"/>
        <c:axPos val="b"/>
        <c:numFmt formatCode="General" sourceLinked="1"/>
        <c:tickLblPos val="nextTo"/>
        <c:crossAx val="107725952"/>
        <c:crosses val="autoZero"/>
        <c:auto val="1"/>
        <c:lblAlgn val="ctr"/>
        <c:lblOffset val="100"/>
      </c:catAx>
      <c:valAx>
        <c:axId val="107725952"/>
        <c:scaling>
          <c:orientation val="minMax"/>
        </c:scaling>
        <c:axPos val="l"/>
        <c:majorGridlines/>
        <c:numFmt formatCode="General" sourceLinked="1"/>
        <c:tickLblPos val="nextTo"/>
        <c:crossAx val="107471616"/>
        <c:crosses val="autoZero"/>
        <c:crossBetween val="between"/>
      </c:valAx>
      <c:spPr>
        <a:noFill/>
        <a:ln w="25354">
          <a:noFill/>
        </a:ln>
      </c:spPr>
    </c:plotArea>
    <c:plotVisOnly val="1"/>
    <c:dispBlanksAs val="gap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Индекс агрессивности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2013-2014</c:v>
                </c:pt>
                <c:pt idx="1">
                  <c:v>2014-2015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</c:v>
                </c:pt>
                <c:pt idx="1">
                  <c:v>19.2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BD-4965-8CCD-152934802F1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Индекс враждебности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2013-2014</c:v>
                </c:pt>
                <c:pt idx="1">
                  <c:v>2014-2015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12</c:v>
                </c:pt>
                <c:pt idx="1">
                  <c:v>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4BD-4965-8CCD-152934802F16}"/>
            </c:ext>
          </c:extLst>
        </c:ser>
        <c:shape val="box"/>
        <c:axId val="107662720"/>
        <c:axId val="107668608"/>
        <c:axId val="0"/>
      </c:bar3DChart>
      <c:catAx>
        <c:axId val="107662720"/>
        <c:scaling>
          <c:orientation val="minMax"/>
        </c:scaling>
        <c:delete val="1"/>
        <c:axPos val="b"/>
        <c:numFmt formatCode="General" sourceLinked="1"/>
        <c:tickLblPos val="nextTo"/>
        <c:crossAx val="107668608"/>
        <c:crosses val="autoZero"/>
        <c:auto val="1"/>
        <c:lblAlgn val="ctr"/>
        <c:lblOffset val="100"/>
      </c:catAx>
      <c:valAx>
        <c:axId val="1076686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7662720"/>
        <c:crosses val="autoZero"/>
        <c:crossBetween val="between"/>
      </c:valAx>
      <c:spPr>
        <a:noFill/>
        <a:ln w="25405">
          <a:noFill/>
        </a:ln>
      </c:spPr>
    </c:plotArea>
    <c:legend>
      <c:legendPos val="r"/>
      <c:layout>
        <c:manualLayout>
          <c:xMode val="edge"/>
          <c:yMode val="edge"/>
          <c:x val="0.7167919799498772"/>
          <c:y val="0.32240437158470137"/>
          <c:w val="0.2606516290726818"/>
          <c:h val="0.43715846994535679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</c:chart>
  <c:externalData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0.11905</cdr:y>
    </cdr:from>
    <cdr:to>
      <cdr:x>0.20866</cdr:x>
      <cdr:y>0.26585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0" y="357190"/>
          <a:ext cx="1296844" cy="440458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ysClr val="window" lastClr="FFFFFF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ru-RU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2018-2019</a:t>
          </a:r>
          <a:endParaRPr lang="ru-RU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0.38095</cdr:y>
    </cdr:from>
    <cdr:to>
      <cdr:x>0.20866</cdr:x>
      <cdr:y>0.52775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0" y="1143008"/>
          <a:ext cx="1296844" cy="440458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ysClr val="window" lastClr="FFFFFF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FFFFFF"/>
              </a:solidFill>
              <a:latin typeface="Arial"/>
            </a:defRPr>
          </a:lvl1pPr>
          <a:lvl2pPr marL="457200" indent="0">
            <a:defRPr sz="1100">
              <a:solidFill>
                <a:srgbClr val="FFFFFF"/>
              </a:solidFill>
              <a:latin typeface="Arial"/>
            </a:defRPr>
          </a:lvl2pPr>
          <a:lvl3pPr marL="914400" indent="0">
            <a:defRPr sz="1100">
              <a:solidFill>
                <a:srgbClr val="FFFFFF"/>
              </a:solidFill>
              <a:latin typeface="Arial"/>
            </a:defRPr>
          </a:lvl3pPr>
          <a:lvl4pPr marL="1371600" indent="0">
            <a:defRPr sz="1100">
              <a:solidFill>
                <a:srgbClr val="FFFFFF"/>
              </a:solidFill>
              <a:latin typeface="Arial"/>
            </a:defRPr>
          </a:lvl4pPr>
          <a:lvl5pPr marL="1828800" indent="0">
            <a:defRPr sz="1100">
              <a:solidFill>
                <a:srgbClr val="FFFFFF"/>
              </a:solidFill>
              <a:latin typeface="Arial"/>
            </a:defRPr>
          </a:lvl5pPr>
          <a:lvl6pPr marL="2286000" indent="0">
            <a:defRPr sz="1100">
              <a:solidFill>
                <a:srgbClr val="FFFFFF"/>
              </a:solidFill>
              <a:latin typeface="Arial"/>
            </a:defRPr>
          </a:lvl6pPr>
          <a:lvl7pPr marL="2743200" indent="0">
            <a:defRPr sz="1100">
              <a:solidFill>
                <a:srgbClr val="FFFFFF"/>
              </a:solidFill>
              <a:latin typeface="Arial"/>
            </a:defRPr>
          </a:lvl7pPr>
          <a:lvl8pPr marL="3200400" indent="0">
            <a:defRPr sz="1100">
              <a:solidFill>
                <a:srgbClr val="FFFFFF"/>
              </a:solidFill>
              <a:latin typeface="Arial"/>
            </a:defRPr>
          </a:lvl8pPr>
          <a:lvl9pPr marL="3657600" indent="0">
            <a:defRPr sz="1100">
              <a:solidFill>
                <a:srgbClr val="FFFFFF"/>
              </a:solidFill>
              <a:latin typeface="Arial"/>
            </a:defRPr>
          </a:lvl9pPr>
        </a:lstStyle>
        <a:p xmlns:a="http://schemas.openxmlformats.org/drawingml/2006/main">
          <a:r>
            <a:rPr lang="ru-RU" b="1" dirty="0" smtClean="0">
              <a:solidFill>
                <a:sysClr val="windowText" lastClr="000000"/>
              </a:solidFill>
            </a:rPr>
            <a:t>2017-2018</a:t>
          </a:r>
          <a:endParaRPr lang="ru-RU" b="1" dirty="0">
            <a:solidFill>
              <a:sysClr val="windowText" lastClr="00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60EFA97-9293-4D0F-B122-8BF464A4901F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C4564A0-AF24-4A35-8E3B-82DDF12A9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886CB1-D32C-4AA0-9A42-836520037639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EB3860E-6962-42AC-A731-C126A67ED262}" type="slidenum">
              <a:rPr lang="ru-RU" sz="1200"/>
              <a:pPr algn="r"/>
              <a:t>10</a:t>
            </a:fld>
            <a:endParaRPr lang="ru-RU" sz="1200"/>
          </a:p>
        </p:txBody>
      </p:sp>
      <p:sp>
        <p:nvSpPr>
          <p:cNvPr id="3789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3322315-D84F-4637-8F94-CC6AFD8D3A0E}" type="slidenum">
              <a:rPr lang="ru-RU" sz="1200"/>
              <a:pPr algn="r"/>
              <a:t>10</a:t>
            </a:fld>
            <a:endParaRPr lang="ru-RU" sz="1200"/>
          </a:p>
        </p:txBody>
      </p:sp>
      <p:sp>
        <p:nvSpPr>
          <p:cNvPr id="378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886CB1-D32C-4AA0-9A42-836520037639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EB3860E-6962-42AC-A731-C126A67ED262}" type="slidenum">
              <a:rPr lang="ru-RU" sz="1200"/>
              <a:pPr algn="r"/>
              <a:t>11</a:t>
            </a:fld>
            <a:endParaRPr lang="ru-RU" sz="1200"/>
          </a:p>
        </p:txBody>
      </p:sp>
      <p:sp>
        <p:nvSpPr>
          <p:cNvPr id="3789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3322315-D84F-4637-8F94-CC6AFD8D3A0E}" type="slidenum">
              <a:rPr lang="ru-RU" sz="1200"/>
              <a:pPr algn="r"/>
              <a:t>11</a:t>
            </a:fld>
            <a:endParaRPr lang="ru-RU" sz="1200"/>
          </a:p>
        </p:txBody>
      </p:sp>
      <p:sp>
        <p:nvSpPr>
          <p:cNvPr id="378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886CB1-D32C-4AA0-9A42-836520037639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EB3860E-6962-42AC-A731-C126A67ED262}" type="slidenum">
              <a:rPr lang="ru-RU" sz="1200"/>
              <a:pPr algn="r"/>
              <a:t>12</a:t>
            </a:fld>
            <a:endParaRPr lang="ru-RU" sz="1200"/>
          </a:p>
        </p:txBody>
      </p:sp>
      <p:sp>
        <p:nvSpPr>
          <p:cNvPr id="3789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3322315-D84F-4637-8F94-CC6AFD8D3A0E}" type="slidenum">
              <a:rPr lang="ru-RU" sz="1200"/>
              <a:pPr algn="r"/>
              <a:t>12</a:t>
            </a:fld>
            <a:endParaRPr lang="ru-RU" sz="1200"/>
          </a:p>
        </p:txBody>
      </p:sp>
      <p:sp>
        <p:nvSpPr>
          <p:cNvPr id="378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886CB1-D32C-4AA0-9A42-836520037639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EB3860E-6962-42AC-A731-C126A67ED262}" type="slidenum">
              <a:rPr lang="ru-RU" sz="1200"/>
              <a:pPr algn="r"/>
              <a:t>13</a:t>
            </a:fld>
            <a:endParaRPr lang="ru-RU" sz="1200"/>
          </a:p>
        </p:txBody>
      </p:sp>
      <p:sp>
        <p:nvSpPr>
          <p:cNvPr id="3789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3322315-D84F-4637-8F94-CC6AFD8D3A0E}" type="slidenum">
              <a:rPr lang="ru-RU" sz="1200"/>
              <a:pPr algn="r"/>
              <a:t>13</a:t>
            </a:fld>
            <a:endParaRPr lang="ru-RU" sz="1200"/>
          </a:p>
        </p:txBody>
      </p:sp>
      <p:sp>
        <p:nvSpPr>
          <p:cNvPr id="378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886CB1-D32C-4AA0-9A42-836520037639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EB3860E-6962-42AC-A731-C126A67ED262}" type="slidenum">
              <a:rPr lang="ru-RU" sz="1200"/>
              <a:pPr algn="r"/>
              <a:t>14</a:t>
            </a:fld>
            <a:endParaRPr lang="ru-RU" sz="1200"/>
          </a:p>
        </p:txBody>
      </p:sp>
      <p:sp>
        <p:nvSpPr>
          <p:cNvPr id="3789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3322315-D84F-4637-8F94-CC6AFD8D3A0E}" type="slidenum">
              <a:rPr lang="ru-RU" sz="1200"/>
              <a:pPr algn="r"/>
              <a:t>14</a:t>
            </a:fld>
            <a:endParaRPr lang="ru-RU" sz="1200"/>
          </a:p>
        </p:txBody>
      </p:sp>
      <p:sp>
        <p:nvSpPr>
          <p:cNvPr id="378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886CB1-D32C-4AA0-9A42-836520037639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EB3860E-6962-42AC-A731-C126A67ED262}" type="slidenum">
              <a:rPr lang="ru-RU" sz="1200"/>
              <a:pPr algn="r"/>
              <a:t>15</a:t>
            </a:fld>
            <a:endParaRPr lang="ru-RU" sz="1200"/>
          </a:p>
        </p:txBody>
      </p:sp>
      <p:sp>
        <p:nvSpPr>
          <p:cNvPr id="3789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3322315-D84F-4637-8F94-CC6AFD8D3A0E}" type="slidenum">
              <a:rPr lang="ru-RU" sz="1200"/>
              <a:pPr algn="r"/>
              <a:t>15</a:t>
            </a:fld>
            <a:endParaRPr lang="ru-RU" sz="1200"/>
          </a:p>
        </p:txBody>
      </p:sp>
      <p:sp>
        <p:nvSpPr>
          <p:cNvPr id="378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886CB1-D32C-4AA0-9A42-836520037639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EB3860E-6962-42AC-A731-C126A67ED262}" type="slidenum">
              <a:rPr lang="ru-RU" sz="1200"/>
              <a:pPr algn="r"/>
              <a:t>16</a:t>
            </a:fld>
            <a:endParaRPr lang="ru-RU" sz="1200"/>
          </a:p>
        </p:txBody>
      </p:sp>
      <p:sp>
        <p:nvSpPr>
          <p:cNvPr id="3789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3322315-D84F-4637-8F94-CC6AFD8D3A0E}" type="slidenum">
              <a:rPr lang="ru-RU" sz="1200"/>
              <a:pPr algn="r"/>
              <a:t>16</a:t>
            </a:fld>
            <a:endParaRPr lang="ru-RU" sz="1200"/>
          </a:p>
        </p:txBody>
      </p:sp>
      <p:sp>
        <p:nvSpPr>
          <p:cNvPr id="378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886CB1-D32C-4AA0-9A42-836520037639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EB3860E-6962-42AC-A731-C126A67ED262}" type="slidenum">
              <a:rPr lang="ru-RU" sz="1200"/>
              <a:pPr algn="r"/>
              <a:t>17</a:t>
            </a:fld>
            <a:endParaRPr lang="ru-RU" sz="1200"/>
          </a:p>
        </p:txBody>
      </p:sp>
      <p:sp>
        <p:nvSpPr>
          <p:cNvPr id="3789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3322315-D84F-4637-8F94-CC6AFD8D3A0E}" type="slidenum">
              <a:rPr lang="ru-RU" sz="1200"/>
              <a:pPr algn="r"/>
              <a:t>17</a:t>
            </a:fld>
            <a:endParaRPr lang="ru-RU" sz="1200"/>
          </a:p>
        </p:txBody>
      </p:sp>
      <p:sp>
        <p:nvSpPr>
          <p:cNvPr id="378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E885A-F82D-4540-B041-46AD6CCFF9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68035-D9A8-4040-AEAD-A392DCFFD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9A49F-31CA-4FD3-865B-8C3BA02DC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7FF14-18A6-4BF8-A6CE-1A53EE033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CE8E9-3275-44C6-A852-05699A7AE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69945-95FA-43E8-B1EF-68E197819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C6D4D-B633-4C9C-8FF6-DD25EC442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A1592-1D25-415A-8E07-7FE888D77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90DB0-5951-45EA-B4EE-F57FE4D7D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7A61A-5D64-4EDF-B808-1C55BBC55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6B204-1E2D-4081-9065-D8699236A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29CE2-EDAC-41D8-8FC9-F41CE8B7A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8CE8C-81FC-4CA6-807D-6FE2D1910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C8EFE-1128-4F21-B737-A9A45EB98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A24FE-D1B3-429D-BCB9-941537C3A9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645A5-878E-4C59-807B-3B9C9FC3D9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8956D-898A-46D4-A6E6-45F95EFE1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A7301-91CC-496F-AE38-D1651F055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760ED-1071-4069-BBBE-FD87DEC9C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83540-D82C-416D-B870-8634BB33E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875B8-E6BA-47AA-8FDC-B9779112AF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7A5D4-3404-4FFA-A352-A22B83C7D8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BFA"/>
            </a:gs>
            <a:gs pos="14999">
              <a:srgbClr val="C4D6EB"/>
            </a:gs>
            <a:gs pos="30000">
              <a:srgbClr val="85C2FF"/>
            </a:gs>
            <a:gs pos="50000">
              <a:srgbClr val="5E9EFF"/>
            </a:gs>
            <a:gs pos="70000">
              <a:srgbClr val="85C2FF"/>
            </a:gs>
            <a:gs pos="85001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E1991CA-A9E9-473A-A6C0-620EA120D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8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86ADB83-F4AC-42E0-92DB-E50E7126DC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20000">
              <a:srgbClr val="85C2FF"/>
            </a:gs>
            <a:gs pos="35001">
              <a:srgbClr val="C4D6EB"/>
            </a:gs>
            <a:gs pos="50000">
              <a:srgbClr val="FFEBFA"/>
            </a:gs>
            <a:gs pos="64999">
              <a:srgbClr val="C4D6EB"/>
            </a:gs>
            <a:gs pos="80000">
              <a:srgbClr val="85C2FF"/>
            </a:gs>
            <a:gs pos="100000">
              <a:srgbClr val="5E9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283" y="500043"/>
            <a:ext cx="8351868" cy="1571635"/>
          </a:xfrm>
        </p:spPr>
        <p:txBody>
          <a:bodyPr/>
          <a:lstStyle/>
          <a:p>
            <a:pPr eaLnBrk="1" hangingPunct="1"/>
            <a: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  <a:t>Программа развития классного коллектива</a:t>
            </a:r>
            <a:r>
              <a:rPr lang="ru-RU" sz="2800" b="1" dirty="0">
                <a:solidFill>
                  <a:schemeClr val="tx1"/>
                </a:solidFill>
              </a:rPr>
              <a:t/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/>
            </a:r>
            <a:br>
              <a:rPr lang="ru-RU" sz="2800" b="1" dirty="0">
                <a:solidFill>
                  <a:schemeClr val="tx1"/>
                </a:solidFill>
              </a:rPr>
            </a:b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473" y="4429133"/>
            <a:ext cx="6000792" cy="2239956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Автор:Абрамова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И.А,</a:t>
            </a:r>
          </a:p>
          <a:p>
            <a:pPr algn="l" eaLnBrk="1" hangingPunct="1">
              <a:lnSpc>
                <a:spcPct val="80000"/>
              </a:lnSpc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классный руководитель 9 «А» класса </a:t>
            </a:r>
          </a:p>
          <a:p>
            <a:pPr algn="l" eaLnBrk="1" hangingPunct="1">
              <a:lnSpc>
                <a:spcPct val="80000"/>
              </a:lnSpc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МОУ 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Шумиловская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СОШ»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Приозерского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района Ленинградской области</a:t>
            </a:r>
          </a:p>
          <a:p>
            <a:pPr eaLnBrk="1" hangingPunct="1">
              <a:lnSpc>
                <a:spcPct val="80000"/>
              </a:lnSpc>
            </a:pPr>
            <a:endParaRPr lang="ru-RU" sz="2000" b="1" dirty="0"/>
          </a:p>
          <a:p>
            <a:pPr eaLnBrk="1" hangingPunct="1">
              <a:lnSpc>
                <a:spcPct val="80000"/>
              </a:lnSpc>
            </a:pPr>
            <a:endParaRPr lang="ru-RU" sz="2000" b="1" dirty="0"/>
          </a:p>
          <a:p>
            <a:pPr eaLnBrk="1" hangingPunct="1">
              <a:lnSpc>
                <a:spcPct val="80000"/>
              </a:lnSpc>
            </a:pPr>
            <a:endParaRPr lang="ru-RU" sz="2000" b="1" dirty="0"/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500034" y="1500174"/>
            <a:ext cx="8001055" cy="24336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«Моё будущее»</a:t>
            </a:r>
          </a:p>
          <a:p>
            <a:pPr algn="ctr">
              <a:defRPr/>
            </a:pPr>
            <a:endParaRPr lang="ru-RU" sz="3600" kern="10" dirty="0">
              <a:ln w="19050">
                <a:solidFill>
                  <a:srgbClr val="00008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39937" name="Picture 1" descr="C:\Users\User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500306"/>
            <a:ext cx="2998708" cy="421484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072188" y="1285875"/>
            <a:ext cx="2754312" cy="2339975"/>
            <a:chOff x="3360" y="96"/>
            <a:chExt cx="2208" cy="2304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 flipH="1">
              <a:off x="3360" y="96"/>
              <a:ext cx="2208" cy="2304"/>
              <a:chOff x="2064" y="480"/>
              <a:chExt cx="1900" cy="1920"/>
            </a:xfrm>
          </p:grpSpPr>
          <p:sp>
            <p:nvSpPr>
              <p:cNvPr id="17412" name="Freeform 4"/>
              <p:cNvSpPr>
                <a:spLocks/>
              </p:cNvSpPr>
              <p:nvPr/>
            </p:nvSpPr>
            <p:spPr bwMode="auto">
              <a:xfrm>
                <a:off x="2064" y="480"/>
                <a:ext cx="1900" cy="1920"/>
              </a:xfrm>
              <a:custGeom>
                <a:avLst/>
                <a:gdLst/>
                <a:ahLst/>
                <a:cxnLst>
                  <a:cxn ang="0">
                    <a:pos x="3760" y="3060"/>
                  </a:cxn>
                  <a:cxn ang="0">
                    <a:pos x="1155" y="3840"/>
                  </a:cxn>
                  <a:cxn ang="0">
                    <a:pos x="970" y="3782"/>
                  </a:cxn>
                  <a:cxn ang="0">
                    <a:pos x="753" y="2970"/>
                  </a:cxn>
                  <a:cxn ang="0">
                    <a:pos x="279" y="3158"/>
                  </a:cxn>
                  <a:cxn ang="0">
                    <a:pos x="169" y="3037"/>
                  </a:cxn>
                  <a:cxn ang="0">
                    <a:pos x="518" y="2257"/>
                  </a:cxn>
                  <a:cxn ang="0">
                    <a:pos x="0" y="641"/>
                  </a:cxn>
                  <a:cxn ang="0">
                    <a:pos x="162" y="543"/>
                  </a:cxn>
                  <a:cxn ang="0">
                    <a:pos x="3267" y="0"/>
                  </a:cxn>
                  <a:cxn ang="0">
                    <a:pos x="3715" y="2733"/>
                  </a:cxn>
                  <a:cxn ang="0">
                    <a:pos x="3800" y="2708"/>
                  </a:cxn>
                  <a:cxn ang="0">
                    <a:pos x="3800" y="2711"/>
                  </a:cxn>
                  <a:cxn ang="0">
                    <a:pos x="3800" y="2725"/>
                  </a:cxn>
                  <a:cxn ang="0">
                    <a:pos x="3798" y="2742"/>
                  </a:cxn>
                  <a:cxn ang="0">
                    <a:pos x="3794" y="2767"/>
                  </a:cxn>
                  <a:cxn ang="0">
                    <a:pos x="3787" y="2796"/>
                  </a:cxn>
                  <a:cxn ang="0">
                    <a:pos x="3777" y="2827"/>
                  </a:cxn>
                  <a:cxn ang="0">
                    <a:pos x="3762" y="2858"/>
                  </a:cxn>
                  <a:cxn ang="0">
                    <a:pos x="3740" y="2891"/>
                  </a:cxn>
                  <a:cxn ang="0">
                    <a:pos x="3760" y="3060"/>
                  </a:cxn>
                </a:cxnLst>
                <a:rect l="0" t="0" r="r" b="b"/>
                <a:pathLst>
                  <a:path w="3800" h="3840">
                    <a:moveTo>
                      <a:pt x="3760" y="3060"/>
                    </a:moveTo>
                    <a:lnTo>
                      <a:pt x="1155" y="3840"/>
                    </a:lnTo>
                    <a:lnTo>
                      <a:pt x="970" y="3782"/>
                    </a:lnTo>
                    <a:lnTo>
                      <a:pt x="753" y="2970"/>
                    </a:lnTo>
                    <a:lnTo>
                      <a:pt x="279" y="3158"/>
                    </a:lnTo>
                    <a:lnTo>
                      <a:pt x="169" y="3037"/>
                    </a:lnTo>
                    <a:lnTo>
                      <a:pt x="518" y="2257"/>
                    </a:lnTo>
                    <a:lnTo>
                      <a:pt x="0" y="641"/>
                    </a:lnTo>
                    <a:lnTo>
                      <a:pt x="162" y="543"/>
                    </a:lnTo>
                    <a:lnTo>
                      <a:pt x="3267" y="0"/>
                    </a:lnTo>
                    <a:lnTo>
                      <a:pt x="3715" y="2733"/>
                    </a:lnTo>
                    <a:lnTo>
                      <a:pt x="3800" y="2708"/>
                    </a:lnTo>
                    <a:lnTo>
                      <a:pt x="3800" y="2711"/>
                    </a:lnTo>
                    <a:lnTo>
                      <a:pt x="3800" y="2725"/>
                    </a:lnTo>
                    <a:lnTo>
                      <a:pt x="3798" y="2742"/>
                    </a:lnTo>
                    <a:lnTo>
                      <a:pt x="3794" y="2767"/>
                    </a:lnTo>
                    <a:lnTo>
                      <a:pt x="3787" y="2796"/>
                    </a:lnTo>
                    <a:lnTo>
                      <a:pt x="3777" y="2827"/>
                    </a:lnTo>
                    <a:lnTo>
                      <a:pt x="3762" y="2858"/>
                    </a:lnTo>
                    <a:lnTo>
                      <a:pt x="3740" y="2891"/>
                    </a:lnTo>
                    <a:lnTo>
                      <a:pt x="3760" y="306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200"/>
              </a:p>
            </p:txBody>
          </p:sp>
          <p:sp>
            <p:nvSpPr>
              <p:cNvPr id="17413" name="Freeform 5"/>
              <p:cNvSpPr>
                <a:spLocks/>
              </p:cNvSpPr>
              <p:nvPr/>
            </p:nvSpPr>
            <p:spPr bwMode="auto">
              <a:xfrm>
                <a:off x="2126" y="806"/>
                <a:ext cx="461" cy="1468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0" y="61"/>
                  </a:cxn>
                  <a:cxn ang="0">
                    <a:pos x="884" y="2910"/>
                  </a:cxn>
                  <a:cxn ang="0">
                    <a:pos x="922" y="2931"/>
                  </a:cxn>
                  <a:cxn ang="0">
                    <a:pos x="108" y="0"/>
                  </a:cxn>
                </a:cxnLst>
                <a:rect l="0" t="0" r="r" b="b"/>
                <a:pathLst>
                  <a:path w="922" h="2931">
                    <a:moveTo>
                      <a:pt x="108" y="0"/>
                    </a:moveTo>
                    <a:lnTo>
                      <a:pt x="0" y="61"/>
                    </a:lnTo>
                    <a:lnTo>
                      <a:pt x="884" y="2910"/>
                    </a:lnTo>
                    <a:lnTo>
                      <a:pt x="922" y="2931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2663FF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200"/>
              </a:p>
            </p:txBody>
          </p:sp>
          <p:sp>
            <p:nvSpPr>
              <p:cNvPr id="17414" name="Freeform 6"/>
              <p:cNvSpPr>
                <a:spLocks/>
              </p:cNvSpPr>
              <p:nvPr/>
            </p:nvSpPr>
            <p:spPr bwMode="auto">
              <a:xfrm>
                <a:off x="2197" y="1710"/>
                <a:ext cx="115" cy="297"/>
              </a:xfrm>
              <a:custGeom>
                <a:avLst/>
                <a:gdLst/>
                <a:ahLst/>
                <a:cxnLst>
                  <a:cxn ang="0">
                    <a:pos x="235" y="0"/>
                  </a:cxn>
                  <a:cxn ang="0">
                    <a:pos x="0" y="551"/>
                  </a:cxn>
                  <a:cxn ang="0">
                    <a:pos x="17" y="593"/>
                  </a:cxn>
                  <a:cxn ang="0">
                    <a:pos x="235" y="0"/>
                  </a:cxn>
                </a:cxnLst>
                <a:rect l="0" t="0" r="r" b="b"/>
                <a:pathLst>
                  <a:path w="235" h="593">
                    <a:moveTo>
                      <a:pt x="235" y="0"/>
                    </a:moveTo>
                    <a:lnTo>
                      <a:pt x="0" y="551"/>
                    </a:lnTo>
                    <a:lnTo>
                      <a:pt x="17" y="593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1951FF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200"/>
              </a:p>
            </p:txBody>
          </p:sp>
          <p:sp>
            <p:nvSpPr>
              <p:cNvPr id="17415" name="Freeform 7"/>
              <p:cNvSpPr>
                <a:spLocks/>
              </p:cNvSpPr>
              <p:nvPr/>
            </p:nvSpPr>
            <p:spPr bwMode="auto">
              <a:xfrm>
                <a:off x="2348" y="596"/>
                <a:ext cx="1507" cy="1551"/>
              </a:xfrm>
              <a:custGeom>
                <a:avLst/>
                <a:gdLst/>
                <a:ahLst/>
                <a:cxnLst>
                  <a:cxn ang="0">
                    <a:pos x="0" y="480"/>
                  </a:cxn>
                  <a:cxn ang="0">
                    <a:pos x="2566" y="0"/>
                  </a:cxn>
                  <a:cxn ang="0">
                    <a:pos x="3007" y="2457"/>
                  </a:cxn>
                  <a:cxn ang="0">
                    <a:pos x="753" y="3103"/>
                  </a:cxn>
                  <a:cxn ang="0">
                    <a:pos x="0" y="480"/>
                  </a:cxn>
                </a:cxnLst>
                <a:rect l="0" t="0" r="r" b="b"/>
                <a:pathLst>
                  <a:path w="3007" h="3103">
                    <a:moveTo>
                      <a:pt x="0" y="480"/>
                    </a:moveTo>
                    <a:lnTo>
                      <a:pt x="2566" y="0"/>
                    </a:lnTo>
                    <a:lnTo>
                      <a:pt x="3007" y="2457"/>
                    </a:lnTo>
                    <a:lnTo>
                      <a:pt x="753" y="3103"/>
                    </a:lnTo>
                    <a:lnTo>
                      <a:pt x="0" y="480"/>
                    </a:lnTo>
                    <a:close/>
                  </a:path>
                </a:pathLst>
              </a:custGeom>
              <a:solidFill>
                <a:srgbClr val="EAEDBF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200"/>
              </a:p>
            </p:txBody>
          </p:sp>
          <p:sp>
            <p:nvSpPr>
              <p:cNvPr id="17416" name="Freeform 8"/>
              <p:cNvSpPr>
                <a:spLocks/>
              </p:cNvSpPr>
              <p:nvPr/>
            </p:nvSpPr>
            <p:spPr bwMode="auto">
              <a:xfrm>
                <a:off x="2292" y="842"/>
                <a:ext cx="384" cy="130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768" y="2600"/>
                  </a:cxn>
                  <a:cxn ang="0">
                    <a:pos x="0" y="56"/>
                  </a:cxn>
                  <a:cxn ang="0">
                    <a:pos x="54" y="0"/>
                  </a:cxn>
                </a:cxnLst>
                <a:rect l="0" t="0" r="r" b="b"/>
                <a:pathLst>
                  <a:path w="768" h="2600">
                    <a:moveTo>
                      <a:pt x="54" y="0"/>
                    </a:moveTo>
                    <a:lnTo>
                      <a:pt x="768" y="2600"/>
                    </a:lnTo>
                    <a:lnTo>
                      <a:pt x="0" y="56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200"/>
              </a:p>
            </p:txBody>
          </p:sp>
          <p:sp>
            <p:nvSpPr>
              <p:cNvPr id="17417" name="Freeform 9"/>
              <p:cNvSpPr>
                <a:spLocks/>
              </p:cNvSpPr>
              <p:nvPr/>
            </p:nvSpPr>
            <p:spPr bwMode="auto">
              <a:xfrm>
                <a:off x="2378" y="636"/>
                <a:ext cx="1165" cy="974"/>
              </a:xfrm>
              <a:custGeom>
                <a:avLst/>
                <a:gdLst/>
                <a:ahLst/>
                <a:cxnLst>
                  <a:cxn ang="0">
                    <a:pos x="446" y="1951"/>
                  </a:cxn>
                  <a:cxn ang="0">
                    <a:pos x="0" y="435"/>
                  </a:cxn>
                  <a:cxn ang="0">
                    <a:pos x="2335" y="0"/>
                  </a:cxn>
                  <a:cxn ang="0">
                    <a:pos x="2329" y="2"/>
                  </a:cxn>
                  <a:cxn ang="0">
                    <a:pos x="2312" y="6"/>
                  </a:cxn>
                  <a:cxn ang="0">
                    <a:pos x="2285" y="12"/>
                  </a:cxn>
                  <a:cxn ang="0">
                    <a:pos x="2246" y="21"/>
                  </a:cxn>
                  <a:cxn ang="0">
                    <a:pos x="2200" y="33"/>
                  </a:cxn>
                  <a:cxn ang="0">
                    <a:pos x="2146" y="48"/>
                  </a:cxn>
                  <a:cxn ang="0">
                    <a:pos x="2083" y="67"/>
                  </a:cxn>
                  <a:cxn ang="0">
                    <a:pos x="2015" y="89"/>
                  </a:cxn>
                  <a:cxn ang="0">
                    <a:pos x="1940" y="114"/>
                  </a:cxn>
                  <a:cxn ang="0">
                    <a:pos x="1861" y="143"/>
                  </a:cxn>
                  <a:cxn ang="0">
                    <a:pos x="1778" y="175"/>
                  </a:cxn>
                  <a:cxn ang="0">
                    <a:pos x="1690" y="212"/>
                  </a:cxn>
                  <a:cxn ang="0">
                    <a:pos x="1601" y="252"/>
                  </a:cxn>
                  <a:cxn ang="0">
                    <a:pos x="1509" y="297"/>
                  </a:cxn>
                  <a:cxn ang="0">
                    <a:pos x="1416" y="345"/>
                  </a:cxn>
                  <a:cxn ang="0">
                    <a:pos x="1324" y="399"/>
                  </a:cxn>
                  <a:cxn ang="0">
                    <a:pos x="1232" y="456"/>
                  </a:cxn>
                  <a:cxn ang="0">
                    <a:pos x="1141" y="518"/>
                  </a:cxn>
                  <a:cxn ang="0">
                    <a:pos x="1053" y="585"/>
                  </a:cxn>
                  <a:cxn ang="0">
                    <a:pos x="966" y="657"/>
                  </a:cxn>
                  <a:cxn ang="0">
                    <a:pos x="883" y="734"/>
                  </a:cxn>
                  <a:cxn ang="0">
                    <a:pos x="806" y="817"/>
                  </a:cxn>
                  <a:cxn ang="0">
                    <a:pos x="733" y="903"/>
                  </a:cxn>
                  <a:cxn ang="0">
                    <a:pos x="666" y="998"/>
                  </a:cxn>
                  <a:cxn ang="0">
                    <a:pos x="606" y="1096"/>
                  </a:cxn>
                  <a:cxn ang="0">
                    <a:pos x="554" y="1200"/>
                  </a:cxn>
                  <a:cxn ang="0">
                    <a:pos x="512" y="1310"/>
                  </a:cxn>
                  <a:cxn ang="0">
                    <a:pos x="477" y="1425"/>
                  </a:cxn>
                  <a:cxn ang="0">
                    <a:pos x="452" y="1546"/>
                  </a:cxn>
                  <a:cxn ang="0">
                    <a:pos x="439" y="1675"/>
                  </a:cxn>
                  <a:cxn ang="0">
                    <a:pos x="437" y="1810"/>
                  </a:cxn>
                  <a:cxn ang="0">
                    <a:pos x="446" y="1951"/>
                  </a:cxn>
                </a:cxnLst>
                <a:rect l="0" t="0" r="r" b="b"/>
                <a:pathLst>
                  <a:path w="2335" h="1951">
                    <a:moveTo>
                      <a:pt x="446" y="1951"/>
                    </a:moveTo>
                    <a:lnTo>
                      <a:pt x="0" y="435"/>
                    </a:lnTo>
                    <a:lnTo>
                      <a:pt x="2335" y="0"/>
                    </a:lnTo>
                    <a:lnTo>
                      <a:pt x="2329" y="2"/>
                    </a:lnTo>
                    <a:lnTo>
                      <a:pt x="2312" y="6"/>
                    </a:lnTo>
                    <a:lnTo>
                      <a:pt x="2285" y="12"/>
                    </a:lnTo>
                    <a:lnTo>
                      <a:pt x="2246" y="21"/>
                    </a:lnTo>
                    <a:lnTo>
                      <a:pt x="2200" y="33"/>
                    </a:lnTo>
                    <a:lnTo>
                      <a:pt x="2146" y="48"/>
                    </a:lnTo>
                    <a:lnTo>
                      <a:pt x="2083" y="67"/>
                    </a:lnTo>
                    <a:lnTo>
                      <a:pt x="2015" y="89"/>
                    </a:lnTo>
                    <a:lnTo>
                      <a:pt x="1940" y="114"/>
                    </a:lnTo>
                    <a:lnTo>
                      <a:pt x="1861" y="143"/>
                    </a:lnTo>
                    <a:lnTo>
                      <a:pt x="1778" y="175"/>
                    </a:lnTo>
                    <a:lnTo>
                      <a:pt x="1690" y="212"/>
                    </a:lnTo>
                    <a:lnTo>
                      <a:pt x="1601" y="252"/>
                    </a:lnTo>
                    <a:lnTo>
                      <a:pt x="1509" y="297"/>
                    </a:lnTo>
                    <a:lnTo>
                      <a:pt x="1416" y="345"/>
                    </a:lnTo>
                    <a:lnTo>
                      <a:pt x="1324" y="399"/>
                    </a:lnTo>
                    <a:lnTo>
                      <a:pt x="1232" y="456"/>
                    </a:lnTo>
                    <a:lnTo>
                      <a:pt x="1141" y="518"/>
                    </a:lnTo>
                    <a:lnTo>
                      <a:pt x="1053" y="585"/>
                    </a:lnTo>
                    <a:lnTo>
                      <a:pt x="966" y="657"/>
                    </a:lnTo>
                    <a:lnTo>
                      <a:pt x="883" y="734"/>
                    </a:lnTo>
                    <a:lnTo>
                      <a:pt x="806" y="817"/>
                    </a:lnTo>
                    <a:lnTo>
                      <a:pt x="733" y="903"/>
                    </a:lnTo>
                    <a:lnTo>
                      <a:pt x="666" y="998"/>
                    </a:lnTo>
                    <a:lnTo>
                      <a:pt x="606" y="1096"/>
                    </a:lnTo>
                    <a:lnTo>
                      <a:pt x="554" y="1200"/>
                    </a:lnTo>
                    <a:lnTo>
                      <a:pt x="512" y="1310"/>
                    </a:lnTo>
                    <a:lnTo>
                      <a:pt x="477" y="1425"/>
                    </a:lnTo>
                    <a:lnTo>
                      <a:pt x="452" y="1546"/>
                    </a:lnTo>
                    <a:lnTo>
                      <a:pt x="439" y="1675"/>
                    </a:lnTo>
                    <a:lnTo>
                      <a:pt x="437" y="1810"/>
                    </a:lnTo>
                    <a:lnTo>
                      <a:pt x="446" y="1951"/>
                    </a:lnTo>
                    <a:close/>
                  </a:path>
                </a:pathLst>
              </a:custGeom>
              <a:solidFill>
                <a:srgbClr val="C6C687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200"/>
              </a:p>
            </p:txBody>
          </p:sp>
          <p:sp>
            <p:nvSpPr>
              <p:cNvPr id="17418" name="Freeform 10"/>
              <p:cNvSpPr>
                <a:spLocks/>
              </p:cNvSpPr>
              <p:nvPr/>
            </p:nvSpPr>
            <p:spPr bwMode="auto">
              <a:xfrm>
                <a:off x="2684" y="2138"/>
                <a:ext cx="347" cy="103"/>
              </a:xfrm>
              <a:custGeom>
                <a:avLst/>
                <a:gdLst/>
                <a:ahLst/>
                <a:cxnLst>
                  <a:cxn ang="0">
                    <a:pos x="0" y="206"/>
                  </a:cxn>
                  <a:cxn ang="0">
                    <a:pos x="693" y="0"/>
                  </a:cxn>
                  <a:cxn ang="0">
                    <a:pos x="693" y="2"/>
                  </a:cxn>
                  <a:cxn ang="0">
                    <a:pos x="695" y="6"/>
                  </a:cxn>
                  <a:cxn ang="0">
                    <a:pos x="695" y="14"/>
                  </a:cxn>
                  <a:cxn ang="0">
                    <a:pos x="693" y="25"/>
                  </a:cxn>
                  <a:cxn ang="0">
                    <a:pos x="689" y="37"/>
                  </a:cxn>
                  <a:cxn ang="0">
                    <a:pos x="683" y="50"/>
                  </a:cxn>
                  <a:cxn ang="0">
                    <a:pos x="674" y="66"/>
                  </a:cxn>
                  <a:cxn ang="0">
                    <a:pos x="660" y="81"/>
                  </a:cxn>
                  <a:cxn ang="0">
                    <a:pos x="641" y="98"/>
                  </a:cxn>
                  <a:cxn ang="0">
                    <a:pos x="616" y="116"/>
                  </a:cxn>
                  <a:cxn ang="0">
                    <a:pos x="583" y="131"/>
                  </a:cxn>
                  <a:cxn ang="0">
                    <a:pos x="543" y="148"/>
                  </a:cxn>
                  <a:cxn ang="0">
                    <a:pos x="495" y="164"/>
                  </a:cxn>
                  <a:cxn ang="0">
                    <a:pos x="437" y="177"/>
                  </a:cxn>
                  <a:cxn ang="0">
                    <a:pos x="369" y="191"/>
                  </a:cxn>
                  <a:cxn ang="0">
                    <a:pos x="290" y="200"/>
                  </a:cxn>
                  <a:cxn ang="0">
                    <a:pos x="0" y="206"/>
                  </a:cxn>
                </a:cxnLst>
                <a:rect l="0" t="0" r="r" b="b"/>
                <a:pathLst>
                  <a:path w="695" h="206">
                    <a:moveTo>
                      <a:pt x="0" y="206"/>
                    </a:moveTo>
                    <a:lnTo>
                      <a:pt x="693" y="0"/>
                    </a:lnTo>
                    <a:lnTo>
                      <a:pt x="693" y="2"/>
                    </a:lnTo>
                    <a:lnTo>
                      <a:pt x="695" y="6"/>
                    </a:lnTo>
                    <a:lnTo>
                      <a:pt x="695" y="14"/>
                    </a:lnTo>
                    <a:lnTo>
                      <a:pt x="693" y="25"/>
                    </a:lnTo>
                    <a:lnTo>
                      <a:pt x="689" y="37"/>
                    </a:lnTo>
                    <a:lnTo>
                      <a:pt x="683" y="50"/>
                    </a:lnTo>
                    <a:lnTo>
                      <a:pt x="674" y="66"/>
                    </a:lnTo>
                    <a:lnTo>
                      <a:pt x="660" y="81"/>
                    </a:lnTo>
                    <a:lnTo>
                      <a:pt x="641" y="98"/>
                    </a:lnTo>
                    <a:lnTo>
                      <a:pt x="616" y="116"/>
                    </a:lnTo>
                    <a:lnTo>
                      <a:pt x="583" y="131"/>
                    </a:lnTo>
                    <a:lnTo>
                      <a:pt x="543" y="148"/>
                    </a:lnTo>
                    <a:lnTo>
                      <a:pt x="495" y="164"/>
                    </a:lnTo>
                    <a:lnTo>
                      <a:pt x="437" y="177"/>
                    </a:lnTo>
                    <a:lnTo>
                      <a:pt x="369" y="191"/>
                    </a:lnTo>
                    <a:lnTo>
                      <a:pt x="290" y="200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6D6D6D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200"/>
              </a:p>
            </p:txBody>
          </p:sp>
          <p:sp>
            <p:nvSpPr>
              <p:cNvPr id="17419" name="Freeform 11"/>
              <p:cNvSpPr>
                <a:spLocks/>
              </p:cNvSpPr>
              <p:nvPr/>
            </p:nvSpPr>
            <p:spPr bwMode="auto">
              <a:xfrm>
                <a:off x="3579" y="1879"/>
                <a:ext cx="338" cy="103"/>
              </a:xfrm>
              <a:custGeom>
                <a:avLst/>
                <a:gdLst/>
                <a:ahLst/>
                <a:cxnLst>
                  <a:cxn ang="0">
                    <a:pos x="0" y="199"/>
                  </a:cxn>
                  <a:cxn ang="0">
                    <a:pos x="676" y="0"/>
                  </a:cxn>
                  <a:cxn ang="0">
                    <a:pos x="676" y="2"/>
                  </a:cxn>
                  <a:cxn ang="0">
                    <a:pos x="674" y="6"/>
                  </a:cxn>
                  <a:cxn ang="0">
                    <a:pos x="670" y="14"/>
                  </a:cxn>
                  <a:cxn ang="0">
                    <a:pos x="664" y="25"/>
                  </a:cxn>
                  <a:cxn ang="0">
                    <a:pos x="657" y="37"/>
                  </a:cxn>
                  <a:cxn ang="0">
                    <a:pos x="645" y="52"/>
                  </a:cxn>
                  <a:cxn ang="0">
                    <a:pos x="630" y="68"/>
                  </a:cxn>
                  <a:cxn ang="0">
                    <a:pos x="612" y="83"/>
                  </a:cxn>
                  <a:cxn ang="0">
                    <a:pos x="587" y="100"/>
                  </a:cxn>
                  <a:cxn ang="0">
                    <a:pos x="558" y="118"/>
                  </a:cxn>
                  <a:cxn ang="0">
                    <a:pos x="524" y="135"/>
                  </a:cxn>
                  <a:cxn ang="0">
                    <a:pos x="483" y="152"/>
                  </a:cxn>
                  <a:cxn ang="0">
                    <a:pos x="435" y="168"/>
                  </a:cxn>
                  <a:cxn ang="0">
                    <a:pos x="379" y="183"/>
                  </a:cxn>
                  <a:cxn ang="0">
                    <a:pos x="318" y="197"/>
                  </a:cxn>
                  <a:cxn ang="0">
                    <a:pos x="247" y="208"/>
                  </a:cxn>
                  <a:cxn ang="0">
                    <a:pos x="0" y="199"/>
                  </a:cxn>
                </a:cxnLst>
                <a:rect l="0" t="0" r="r" b="b"/>
                <a:pathLst>
                  <a:path w="676" h="208">
                    <a:moveTo>
                      <a:pt x="0" y="199"/>
                    </a:moveTo>
                    <a:lnTo>
                      <a:pt x="676" y="0"/>
                    </a:lnTo>
                    <a:lnTo>
                      <a:pt x="676" y="2"/>
                    </a:lnTo>
                    <a:lnTo>
                      <a:pt x="674" y="6"/>
                    </a:lnTo>
                    <a:lnTo>
                      <a:pt x="670" y="14"/>
                    </a:lnTo>
                    <a:lnTo>
                      <a:pt x="664" y="25"/>
                    </a:lnTo>
                    <a:lnTo>
                      <a:pt x="657" y="37"/>
                    </a:lnTo>
                    <a:lnTo>
                      <a:pt x="645" y="52"/>
                    </a:lnTo>
                    <a:lnTo>
                      <a:pt x="630" y="68"/>
                    </a:lnTo>
                    <a:lnTo>
                      <a:pt x="612" y="83"/>
                    </a:lnTo>
                    <a:lnTo>
                      <a:pt x="587" y="100"/>
                    </a:lnTo>
                    <a:lnTo>
                      <a:pt x="558" y="118"/>
                    </a:lnTo>
                    <a:lnTo>
                      <a:pt x="524" y="135"/>
                    </a:lnTo>
                    <a:lnTo>
                      <a:pt x="483" y="152"/>
                    </a:lnTo>
                    <a:lnTo>
                      <a:pt x="435" y="168"/>
                    </a:lnTo>
                    <a:lnTo>
                      <a:pt x="379" y="183"/>
                    </a:lnTo>
                    <a:lnTo>
                      <a:pt x="318" y="197"/>
                    </a:lnTo>
                    <a:lnTo>
                      <a:pt x="247" y="208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6D6D6D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200"/>
              </a:p>
            </p:txBody>
          </p:sp>
        </p:grpSp>
        <p:sp>
          <p:nvSpPr>
            <p:cNvPr id="11276" name="Text Box 12"/>
            <p:cNvSpPr txBox="1">
              <a:spLocks noChangeArrowheads="1"/>
            </p:cNvSpPr>
            <p:nvPr/>
          </p:nvSpPr>
          <p:spPr bwMode="auto">
            <a:xfrm rot="940369">
              <a:off x="3415" y="726"/>
              <a:ext cx="1632" cy="1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sz="2400" b="1">
                  <a:latin typeface="Arial Narrow" pitchFamily="34" charset="0"/>
                </a:rPr>
                <a:t>Программа воспитания и развития </a:t>
              </a:r>
            </a:p>
          </p:txBody>
        </p:sp>
      </p:grpSp>
      <p:sp>
        <p:nvSpPr>
          <p:cNvPr id="17421" name="AutoShape 13"/>
          <p:cNvSpPr>
            <a:spLocks noChangeArrowheads="1"/>
          </p:cNvSpPr>
          <p:nvPr/>
        </p:nvSpPr>
        <p:spPr bwMode="auto">
          <a:xfrm>
            <a:off x="142875" y="4071938"/>
            <a:ext cx="2919413" cy="400110"/>
          </a:xfrm>
          <a:prstGeom prst="wedgeRectCallout">
            <a:avLst>
              <a:gd name="adj1" fmla="val 174167"/>
              <a:gd name="adj2" fmla="val -127676"/>
            </a:avLst>
          </a:prstGeom>
          <a:solidFill>
            <a:schemeClr val="bg1"/>
          </a:solidFill>
          <a:ln w="38100" cmpd="dbl">
            <a:solidFill>
              <a:srgbClr val="00FF00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круглые столы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2" name="AutoShape 14"/>
          <p:cNvSpPr>
            <a:spLocks noChangeArrowheads="1"/>
          </p:cNvSpPr>
          <p:nvPr/>
        </p:nvSpPr>
        <p:spPr bwMode="auto">
          <a:xfrm>
            <a:off x="285750" y="1000125"/>
            <a:ext cx="2982913" cy="400050"/>
          </a:xfrm>
          <a:prstGeom prst="wedgeRectCallout">
            <a:avLst>
              <a:gd name="adj1" fmla="val 151861"/>
              <a:gd name="adj2" fmla="val 164023"/>
            </a:avLst>
          </a:prstGeom>
          <a:solidFill>
            <a:schemeClr val="bg1"/>
          </a:solidFill>
          <a:ln w="38100" cmpd="dbl">
            <a:solidFill>
              <a:srgbClr val="00FF00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Классные часы</a:t>
            </a:r>
          </a:p>
        </p:txBody>
      </p:sp>
      <p:sp>
        <p:nvSpPr>
          <p:cNvPr id="17423" name="AutoShape 15"/>
          <p:cNvSpPr>
            <a:spLocks noChangeArrowheads="1"/>
          </p:cNvSpPr>
          <p:nvPr/>
        </p:nvSpPr>
        <p:spPr bwMode="auto">
          <a:xfrm>
            <a:off x="214313" y="1844675"/>
            <a:ext cx="2754312" cy="708025"/>
          </a:xfrm>
          <a:prstGeom prst="wedgeRectCallout">
            <a:avLst>
              <a:gd name="adj1" fmla="val 202352"/>
              <a:gd name="adj2" fmla="val 36718"/>
            </a:avLst>
          </a:prstGeom>
          <a:solidFill>
            <a:schemeClr val="bg1"/>
          </a:solidFill>
          <a:ln w="38100" cmpd="dbl">
            <a:solidFill>
              <a:srgbClr val="00FF00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Индивидуальные, групповые беседы</a:t>
            </a:r>
          </a:p>
        </p:txBody>
      </p:sp>
      <p:sp>
        <p:nvSpPr>
          <p:cNvPr id="17424" name="AutoShape 16"/>
          <p:cNvSpPr>
            <a:spLocks noChangeArrowheads="1"/>
          </p:cNvSpPr>
          <p:nvPr/>
        </p:nvSpPr>
        <p:spPr bwMode="auto">
          <a:xfrm flipH="1">
            <a:off x="357188" y="5143500"/>
            <a:ext cx="2701925" cy="708025"/>
          </a:xfrm>
          <a:prstGeom prst="wedgeRectCallout">
            <a:avLst>
              <a:gd name="adj1" fmla="val -181310"/>
              <a:gd name="adj2" fmla="val -144468"/>
            </a:avLst>
          </a:prstGeom>
          <a:solidFill>
            <a:schemeClr val="bg1"/>
          </a:solidFill>
          <a:ln w="38100" cmpd="dbl">
            <a:solidFill>
              <a:srgbClr val="00FF00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Участие в конкурсах, проектах</a:t>
            </a:r>
          </a:p>
        </p:txBody>
      </p:sp>
      <p:sp>
        <p:nvSpPr>
          <p:cNvPr id="11272" name="Text Box 18"/>
          <p:cNvSpPr txBox="1">
            <a:spLocks noChangeArrowheads="1"/>
          </p:cNvSpPr>
          <p:nvPr/>
        </p:nvSpPr>
        <p:spPr bwMode="auto">
          <a:xfrm>
            <a:off x="500063" y="0"/>
            <a:ext cx="83518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реализации программы через:</a:t>
            </a:r>
          </a:p>
        </p:txBody>
      </p:sp>
      <p:sp>
        <p:nvSpPr>
          <p:cNvPr id="17427" name="AutoShape 19"/>
          <p:cNvSpPr>
            <a:spLocks noChangeArrowheads="1"/>
          </p:cNvSpPr>
          <p:nvPr/>
        </p:nvSpPr>
        <p:spPr bwMode="auto">
          <a:xfrm>
            <a:off x="1428728" y="6072206"/>
            <a:ext cx="4857784" cy="707886"/>
          </a:xfrm>
          <a:prstGeom prst="wedgeRectCallout">
            <a:avLst>
              <a:gd name="adj1" fmla="val 83444"/>
              <a:gd name="adj2" fmla="val -417519"/>
            </a:avLst>
          </a:prstGeom>
          <a:solidFill>
            <a:schemeClr val="bg1"/>
          </a:solidFill>
          <a:ln w="38100" cmpd="dbl">
            <a:solidFill>
              <a:srgbClr val="00FF00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Встречи с представителями различных профессий  </a:t>
            </a:r>
          </a:p>
        </p:txBody>
      </p:sp>
      <p:sp>
        <p:nvSpPr>
          <p:cNvPr id="2" name="AutoShape 15"/>
          <p:cNvSpPr>
            <a:spLocks noChangeArrowheads="1"/>
          </p:cNvSpPr>
          <p:nvPr/>
        </p:nvSpPr>
        <p:spPr bwMode="auto">
          <a:xfrm>
            <a:off x="142875" y="2924175"/>
            <a:ext cx="2681288" cy="708025"/>
          </a:xfrm>
          <a:prstGeom prst="wedgeRectCallout">
            <a:avLst>
              <a:gd name="adj1" fmla="val 224606"/>
              <a:gd name="adj2" fmla="val -55352"/>
            </a:avLst>
          </a:prstGeom>
          <a:solidFill>
            <a:schemeClr val="bg1"/>
          </a:solidFill>
          <a:ln w="38100" cmpd="dbl">
            <a:solidFill>
              <a:srgbClr val="00FF00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Диспуты, игры, викторины, тренинги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 animBg="1" autoUpdateAnimBg="0"/>
      <p:bldP spid="17422" grpId="0" animBg="1" autoUpdateAnimBg="0"/>
      <p:bldP spid="17423" grpId="0" animBg="1" autoUpdateAnimBg="0"/>
      <p:bldP spid="17424" grpId="0" animBg="1" autoUpdateAnimBg="0"/>
      <p:bldP spid="17427" grpId="0" animBg="1" autoUpdateAnimBg="0"/>
      <p:bldP spid="2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072188" y="571481"/>
            <a:ext cx="2754312" cy="2500329"/>
            <a:chOff x="3360" y="96"/>
            <a:chExt cx="2208" cy="2304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 flipH="1">
              <a:off x="3360" y="96"/>
              <a:ext cx="2208" cy="2304"/>
              <a:chOff x="2064" y="480"/>
              <a:chExt cx="1900" cy="1920"/>
            </a:xfrm>
          </p:grpSpPr>
          <p:sp>
            <p:nvSpPr>
              <p:cNvPr id="17412" name="Freeform 4"/>
              <p:cNvSpPr>
                <a:spLocks/>
              </p:cNvSpPr>
              <p:nvPr/>
            </p:nvSpPr>
            <p:spPr bwMode="auto">
              <a:xfrm>
                <a:off x="2064" y="480"/>
                <a:ext cx="1900" cy="1920"/>
              </a:xfrm>
              <a:custGeom>
                <a:avLst/>
                <a:gdLst/>
                <a:ahLst/>
                <a:cxnLst>
                  <a:cxn ang="0">
                    <a:pos x="3760" y="3060"/>
                  </a:cxn>
                  <a:cxn ang="0">
                    <a:pos x="1155" y="3840"/>
                  </a:cxn>
                  <a:cxn ang="0">
                    <a:pos x="970" y="3782"/>
                  </a:cxn>
                  <a:cxn ang="0">
                    <a:pos x="753" y="2970"/>
                  </a:cxn>
                  <a:cxn ang="0">
                    <a:pos x="279" y="3158"/>
                  </a:cxn>
                  <a:cxn ang="0">
                    <a:pos x="169" y="3037"/>
                  </a:cxn>
                  <a:cxn ang="0">
                    <a:pos x="518" y="2257"/>
                  </a:cxn>
                  <a:cxn ang="0">
                    <a:pos x="0" y="641"/>
                  </a:cxn>
                  <a:cxn ang="0">
                    <a:pos x="162" y="543"/>
                  </a:cxn>
                  <a:cxn ang="0">
                    <a:pos x="3267" y="0"/>
                  </a:cxn>
                  <a:cxn ang="0">
                    <a:pos x="3715" y="2733"/>
                  </a:cxn>
                  <a:cxn ang="0">
                    <a:pos x="3800" y="2708"/>
                  </a:cxn>
                  <a:cxn ang="0">
                    <a:pos x="3800" y="2711"/>
                  </a:cxn>
                  <a:cxn ang="0">
                    <a:pos x="3800" y="2725"/>
                  </a:cxn>
                  <a:cxn ang="0">
                    <a:pos x="3798" y="2742"/>
                  </a:cxn>
                  <a:cxn ang="0">
                    <a:pos x="3794" y="2767"/>
                  </a:cxn>
                  <a:cxn ang="0">
                    <a:pos x="3787" y="2796"/>
                  </a:cxn>
                  <a:cxn ang="0">
                    <a:pos x="3777" y="2827"/>
                  </a:cxn>
                  <a:cxn ang="0">
                    <a:pos x="3762" y="2858"/>
                  </a:cxn>
                  <a:cxn ang="0">
                    <a:pos x="3740" y="2891"/>
                  </a:cxn>
                  <a:cxn ang="0">
                    <a:pos x="3760" y="3060"/>
                  </a:cxn>
                </a:cxnLst>
                <a:rect l="0" t="0" r="r" b="b"/>
                <a:pathLst>
                  <a:path w="3800" h="3840">
                    <a:moveTo>
                      <a:pt x="3760" y="3060"/>
                    </a:moveTo>
                    <a:lnTo>
                      <a:pt x="1155" y="3840"/>
                    </a:lnTo>
                    <a:lnTo>
                      <a:pt x="970" y="3782"/>
                    </a:lnTo>
                    <a:lnTo>
                      <a:pt x="753" y="2970"/>
                    </a:lnTo>
                    <a:lnTo>
                      <a:pt x="279" y="3158"/>
                    </a:lnTo>
                    <a:lnTo>
                      <a:pt x="169" y="3037"/>
                    </a:lnTo>
                    <a:lnTo>
                      <a:pt x="518" y="2257"/>
                    </a:lnTo>
                    <a:lnTo>
                      <a:pt x="0" y="641"/>
                    </a:lnTo>
                    <a:lnTo>
                      <a:pt x="162" y="543"/>
                    </a:lnTo>
                    <a:lnTo>
                      <a:pt x="3267" y="0"/>
                    </a:lnTo>
                    <a:lnTo>
                      <a:pt x="3715" y="2733"/>
                    </a:lnTo>
                    <a:lnTo>
                      <a:pt x="3800" y="2708"/>
                    </a:lnTo>
                    <a:lnTo>
                      <a:pt x="3800" y="2711"/>
                    </a:lnTo>
                    <a:lnTo>
                      <a:pt x="3800" y="2725"/>
                    </a:lnTo>
                    <a:lnTo>
                      <a:pt x="3798" y="2742"/>
                    </a:lnTo>
                    <a:lnTo>
                      <a:pt x="3794" y="2767"/>
                    </a:lnTo>
                    <a:lnTo>
                      <a:pt x="3787" y="2796"/>
                    </a:lnTo>
                    <a:lnTo>
                      <a:pt x="3777" y="2827"/>
                    </a:lnTo>
                    <a:lnTo>
                      <a:pt x="3762" y="2858"/>
                    </a:lnTo>
                    <a:lnTo>
                      <a:pt x="3740" y="2891"/>
                    </a:lnTo>
                    <a:lnTo>
                      <a:pt x="3760" y="306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200"/>
              </a:p>
            </p:txBody>
          </p:sp>
          <p:sp>
            <p:nvSpPr>
              <p:cNvPr id="17413" name="Freeform 5"/>
              <p:cNvSpPr>
                <a:spLocks/>
              </p:cNvSpPr>
              <p:nvPr/>
            </p:nvSpPr>
            <p:spPr bwMode="auto">
              <a:xfrm>
                <a:off x="2126" y="806"/>
                <a:ext cx="461" cy="1468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0" y="61"/>
                  </a:cxn>
                  <a:cxn ang="0">
                    <a:pos x="884" y="2910"/>
                  </a:cxn>
                  <a:cxn ang="0">
                    <a:pos x="922" y="2931"/>
                  </a:cxn>
                  <a:cxn ang="0">
                    <a:pos x="108" y="0"/>
                  </a:cxn>
                </a:cxnLst>
                <a:rect l="0" t="0" r="r" b="b"/>
                <a:pathLst>
                  <a:path w="922" h="2931">
                    <a:moveTo>
                      <a:pt x="108" y="0"/>
                    </a:moveTo>
                    <a:lnTo>
                      <a:pt x="0" y="61"/>
                    </a:lnTo>
                    <a:lnTo>
                      <a:pt x="884" y="2910"/>
                    </a:lnTo>
                    <a:lnTo>
                      <a:pt x="922" y="2931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2663FF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200"/>
              </a:p>
            </p:txBody>
          </p:sp>
          <p:sp>
            <p:nvSpPr>
              <p:cNvPr id="17414" name="Freeform 6"/>
              <p:cNvSpPr>
                <a:spLocks/>
              </p:cNvSpPr>
              <p:nvPr/>
            </p:nvSpPr>
            <p:spPr bwMode="auto">
              <a:xfrm>
                <a:off x="2197" y="1710"/>
                <a:ext cx="115" cy="297"/>
              </a:xfrm>
              <a:custGeom>
                <a:avLst/>
                <a:gdLst/>
                <a:ahLst/>
                <a:cxnLst>
                  <a:cxn ang="0">
                    <a:pos x="235" y="0"/>
                  </a:cxn>
                  <a:cxn ang="0">
                    <a:pos x="0" y="551"/>
                  </a:cxn>
                  <a:cxn ang="0">
                    <a:pos x="17" y="593"/>
                  </a:cxn>
                  <a:cxn ang="0">
                    <a:pos x="235" y="0"/>
                  </a:cxn>
                </a:cxnLst>
                <a:rect l="0" t="0" r="r" b="b"/>
                <a:pathLst>
                  <a:path w="235" h="593">
                    <a:moveTo>
                      <a:pt x="235" y="0"/>
                    </a:moveTo>
                    <a:lnTo>
                      <a:pt x="0" y="551"/>
                    </a:lnTo>
                    <a:lnTo>
                      <a:pt x="17" y="593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1951FF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200"/>
              </a:p>
            </p:txBody>
          </p:sp>
          <p:sp>
            <p:nvSpPr>
              <p:cNvPr id="17415" name="Freeform 7"/>
              <p:cNvSpPr>
                <a:spLocks/>
              </p:cNvSpPr>
              <p:nvPr/>
            </p:nvSpPr>
            <p:spPr bwMode="auto">
              <a:xfrm>
                <a:off x="2348" y="596"/>
                <a:ext cx="1507" cy="1551"/>
              </a:xfrm>
              <a:custGeom>
                <a:avLst/>
                <a:gdLst/>
                <a:ahLst/>
                <a:cxnLst>
                  <a:cxn ang="0">
                    <a:pos x="0" y="480"/>
                  </a:cxn>
                  <a:cxn ang="0">
                    <a:pos x="2566" y="0"/>
                  </a:cxn>
                  <a:cxn ang="0">
                    <a:pos x="3007" y="2457"/>
                  </a:cxn>
                  <a:cxn ang="0">
                    <a:pos x="753" y="3103"/>
                  </a:cxn>
                  <a:cxn ang="0">
                    <a:pos x="0" y="480"/>
                  </a:cxn>
                </a:cxnLst>
                <a:rect l="0" t="0" r="r" b="b"/>
                <a:pathLst>
                  <a:path w="3007" h="3103">
                    <a:moveTo>
                      <a:pt x="0" y="480"/>
                    </a:moveTo>
                    <a:lnTo>
                      <a:pt x="2566" y="0"/>
                    </a:lnTo>
                    <a:lnTo>
                      <a:pt x="3007" y="2457"/>
                    </a:lnTo>
                    <a:lnTo>
                      <a:pt x="753" y="3103"/>
                    </a:lnTo>
                    <a:lnTo>
                      <a:pt x="0" y="480"/>
                    </a:lnTo>
                    <a:close/>
                  </a:path>
                </a:pathLst>
              </a:custGeom>
              <a:solidFill>
                <a:srgbClr val="EAEDBF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200"/>
              </a:p>
            </p:txBody>
          </p:sp>
          <p:sp>
            <p:nvSpPr>
              <p:cNvPr id="17416" name="Freeform 8"/>
              <p:cNvSpPr>
                <a:spLocks/>
              </p:cNvSpPr>
              <p:nvPr/>
            </p:nvSpPr>
            <p:spPr bwMode="auto">
              <a:xfrm>
                <a:off x="2292" y="842"/>
                <a:ext cx="384" cy="130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768" y="2600"/>
                  </a:cxn>
                  <a:cxn ang="0">
                    <a:pos x="0" y="56"/>
                  </a:cxn>
                  <a:cxn ang="0">
                    <a:pos x="54" y="0"/>
                  </a:cxn>
                </a:cxnLst>
                <a:rect l="0" t="0" r="r" b="b"/>
                <a:pathLst>
                  <a:path w="768" h="2600">
                    <a:moveTo>
                      <a:pt x="54" y="0"/>
                    </a:moveTo>
                    <a:lnTo>
                      <a:pt x="768" y="2600"/>
                    </a:lnTo>
                    <a:lnTo>
                      <a:pt x="0" y="56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200"/>
              </a:p>
            </p:txBody>
          </p:sp>
          <p:sp>
            <p:nvSpPr>
              <p:cNvPr id="17417" name="Freeform 9"/>
              <p:cNvSpPr>
                <a:spLocks/>
              </p:cNvSpPr>
              <p:nvPr/>
            </p:nvSpPr>
            <p:spPr bwMode="auto">
              <a:xfrm>
                <a:off x="2378" y="636"/>
                <a:ext cx="1165" cy="974"/>
              </a:xfrm>
              <a:custGeom>
                <a:avLst/>
                <a:gdLst/>
                <a:ahLst/>
                <a:cxnLst>
                  <a:cxn ang="0">
                    <a:pos x="446" y="1951"/>
                  </a:cxn>
                  <a:cxn ang="0">
                    <a:pos x="0" y="435"/>
                  </a:cxn>
                  <a:cxn ang="0">
                    <a:pos x="2335" y="0"/>
                  </a:cxn>
                  <a:cxn ang="0">
                    <a:pos x="2329" y="2"/>
                  </a:cxn>
                  <a:cxn ang="0">
                    <a:pos x="2312" y="6"/>
                  </a:cxn>
                  <a:cxn ang="0">
                    <a:pos x="2285" y="12"/>
                  </a:cxn>
                  <a:cxn ang="0">
                    <a:pos x="2246" y="21"/>
                  </a:cxn>
                  <a:cxn ang="0">
                    <a:pos x="2200" y="33"/>
                  </a:cxn>
                  <a:cxn ang="0">
                    <a:pos x="2146" y="48"/>
                  </a:cxn>
                  <a:cxn ang="0">
                    <a:pos x="2083" y="67"/>
                  </a:cxn>
                  <a:cxn ang="0">
                    <a:pos x="2015" y="89"/>
                  </a:cxn>
                  <a:cxn ang="0">
                    <a:pos x="1940" y="114"/>
                  </a:cxn>
                  <a:cxn ang="0">
                    <a:pos x="1861" y="143"/>
                  </a:cxn>
                  <a:cxn ang="0">
                    <a:pos x="1778" y="175"/>
                  </a:cxn>
                  <a:cxn ang="0">
                    <a:pos x="1690" y="212"/>
                  </a:cxn>
                  <a:cxn ang="0">
                    <a:pos x="1601" y="252"/>
                  </a:cxn>
                  <a:cxn ang="0">
                    <a:pos x="1509" y="297"/>
                  </a:cxn>
                  <a:cxn ang="0">
                    <a:pos x="1416" y="345"/>
                  </a:cxn>
                  <a:cxn ang="0">
                    <a:pos x="1324" y="399"/>
                  </a:cxn>
                  <a:cxn ang="0">
                    <a:pos x="1232" y="456"/>
                  </a:cxn>
                  <a:cxn ang="0">
                    <a:pos x="1141" y="518"/>
                  </a:cxn>
                  <a:cxn ang="0">
                    <a:pos x="1053" y="585"/>
                  </a:cxn>
                  <a:cxn ang="0">
                    <a:pos x="966" y="657"/>
                  </a:cxn>
                  <a:cxn ang="0">
                    <a:pos x="883" y="734"/>
                  </a:cxn>
                  <a:cxn ang="0">
                    <a:pos x="806" y="817"/>
                  </a:cxn>
                  <a:cxn ang="0">
                    <a:pos x="733" y="903"/>
                  </a:cxn>
                  <a:cxn ang="0">
                    <a:pos x="666" y="998"/>
                  </a:cxn>
                  <a:cxn ang="0">
                    <a:pos x="606" y="1096"/>
                  </a:cxn>
                  <a:cxn ang="0">
                    <a:pos x="554" y="1200"/>
                  </a:cxn>
                  <a:cxn ang="0">
                    <a:pos x="512" y="1310"/>
                  </a:cxn>
                  <a:cxn ang="0">
                    <a:pos x="477" y="1425"/>
                  </a:cxn>
                  <a:cxn ang="0">
                    <a:pos x="452" y="1546"/>
                  </a:cxn>
                  <a:cxn ang="0">
                    <a:pos x="439" y="1675"/>
                  </a:cxn>
                  <a:cxn ang="0">
                    <a:pos x="437" y="1810"/>
                  </a:cxn>
                  <a:cxn ang="0">
                    <a:pos x="446" y="1951"/>
                  </a:cxn>
                </a:cxnLst>
                <a:rect l="0" t="0" r="r" b="b"/>
                <a:pathLst>
                  <a:path w="2335" h="1951">
                    <a:moveTo>
                      <a:pt x="446" y="1951"/>
                    </a:moveTo>
                    <a:lnTo>
                      <a:pt x="0" y="435"/>
                    </a:lnTo>
                    <a:lnTo>
                      <a:pt x="2335" y="0"/>
                    </a:lnTo>
                    <a:lnTo>
                      <a:pt x="2329" y="2"/>
                    </a:lnTo>
                    <a:lnTo>
                      <a:pt x="2312" y="6"/>
                    </a:lnTo>
                    <a:lnTo>
                      <a:pt x="2285" y="12"/>
                    </a:lnTo>
                    <a:lnTo>
                      <a:pt x="2246" y="21"/>
                    </a:lnTo>
                    <a:lnTo>
                      <a:pt x="2200" y="33"/>
                    </a:lnTo>
                    <a:lnTo>
                      <a:pt x="2146" y="48"/>
                    </a:lnTo>
                    <a:lnTo>
                      <a:pt x="2083" y="67"/>
                    </a:lnTo>
                    <a:lnTo>
                      <a:pt x="2015" y="89"/>
                    </a:lnTo>
                    <a:lnTo>
                      <a:pt x="1940" y="114"/>
                    </a:lnTo>
                    <a:lnTo>
                      <a:pt x="1861" y="143"/>
                    </a:lnTo>
                    <a:lnTo>
                      <a:pt x="1778" y="175"/>
                    </a:lnTo>
                    <a:lnTo>
                      <a:pt x="1690" y="212"/>
                    </a:lnTo>
                    <a:lnTo>
                      <a:pt x="1601" y="252"/>
                    </a:lnTo>
                    <a:lnTo>
                      <a:pt x="1509" y="297"/>
                    </a:lnTo>
                    <a:lnTo>
                      <a:pt x="1416" y="345"/>
                    </a:lnTo>
                    <a:lnTo>
                      <a:pt x="1324" y="399"/>
                    </a:lnTo>
                    <a:lnTo>
                      <a:pt x="1232" y="456"/>
                    </a:lnTo>
                    <a:lnTo>
                      <a:pt x="1141" y="518"/>
                    </a:lnTo>
                    <a:lnTo>
                      <a:pt x="1053" y="585"/>
                    </a:lnTo>
                    <a:lnTo>
                      <a:pt x="966" y="657"/>
                    </a:lnTo>
                    <a:lnTo>
                      <a:pt x="883" y="734"/>
                    </a:lnTo>
                    <a:lnTo>
                      <a:pt x="806" y="817"/>
                    </a:lnTo>
                    <a:lnTo>
                      <a:pt x="733" y="903"/>
                    </a:lnTo>
                    <a:lnTo>
                      <a:pt x="666" y="998"/>
                    </a:lnTo>
                    <a:lnTo>
                      <a:pt x="606" y="1096"/>
                    </a:lnTo>
                    <a:lnTo>
                      <a:pt x="554" y="1200"/>
                    </a:lnTo>
                    <a:lnTo>
                      <a:pt x="512" y="1310"/>
                    </a:lnTo>
                    <a:lnTo>
                      <a:pt x="477" y="1425"/>
                    </a:lnTo>
                    <a:lnTo>
                      <a:pt x="452" y="1546"/>
                    </a:lnTo>
                    <a:lnTo>
                      <a:pt x="439" y="1675"/>
                    </a:lnTo>
                    <a:lnTo>
                      <a:pt x="437" y="1810"/>
                    </a:lnTo>
                    <a:lnTo>
                      <a:pt x="446" y="1951"/>
                    </a:lnTo>
                    <a:close/>
                  </a:path>
                </a:pathLst>
              </a:custGeom>
              <a:solidFill>
                <a:srgbClr val="C6C687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200"/>
              </a:p>
            </p:txBody>
          </p:sp>
          <p:sp>
            <p:nvSpPr>
              <p:cNvPr id="17418" name="Freeform 10"/>
              <p:cNvSpPr>
                <a:spLocks/>
              </p:cNvSpPr>
              <p:nvPr/>
            </p:nvSpPr>
            <p:spPr bwMode="auto">
              <a:xfrm>
                <a:off x="2684" y="2138"/>
                <a:ext cx="347" cy="103"/>
              </a:xfrm>
              <a:custGeom>
                <a:avLst/>
                <a:gdLst/>
                <a:ahLst/>
                <a:cxnLst>
                  <a:cxn ang="0">
                    <a:pos x="0" y="206"/>
                  </a:cxn>
                  <a:cxn ang="0">
                    <a:pos x="693" y="0"/>
                  </a:cxn>
                  <a:cxn ang="0">
                    <a:pos x="693" y="2"/>
                  </a:cxn>
                  <a:cxn ang="0">
                    <a:pos x="695" y="6"/>
                  </a:cxn>
                  <a:cxn ang="0">
                    <a:pos x="695" y="14"/>
                  </a:cxn>
                  <a:cxn ang="0">
                    <a:pos x="693" y="25"/>
                  </a:cxn>
                  <a:cxn ang="0">
                    <a:pos x="689" y="37"/>
                  </a:cxn>
                  <a:cxn ang="0">
                    <a:pos x="683" y="50"/>
                  </a:cxn>
                  <a:cxn ang="0">
                    <a:pos x="674" y="66"/>
                  </a:cxn>
                  <a:cxn ang="0">
                    <a:pos x="660" y="81"/>
                  </a:cxn>
                  <a:cxn ang="0">
                    <a:pos x="641" y="98"/>
                  </a:cxn>
                  <a:cxn ang="0">
                    <a:pos x="616" y="116"/>
                  </a:cxn>
                  <a:cxn ang="0">
                    <a:pos x="583" y="131"/>
                  </a:cxn>
                  <a:cxn ang="0">
                    <a:pos x="543" y="148"/>
                  </a:cxn>
                  <a:cxn ang="0">
                    <a:pos x="495" y="164"/>
                  </a:cxn>
                  <a:cxn ang="0">
                    <a:pos x="437" y="177"/>
                  </a:cxn>
                  <a:cxn ang="0">
                    <a:pos x="369" y="191"/>
                  </a:cxn>
                  <a:cxn ang="0">
                    <a:pos x="290" y="200"/>
                  </a:cxn>
                  <a:cxn ang="0">
                    <a:pos x="0" y="206"/>
                  </a:cxn>
                </a:cxnLst>
                <a:rect l="0" t="0" r="r" b="b"/>
                <a:pathLst>
                  <a:path w="695" h="206">
                    <a:moveTo>
                      <a:pt x="0" y="206"/>
                    </a:moveTo>
                    <a:lnTo>
                      <a:pt x="693" y="0"/>
                    </a:lnTo>
                    <a:lnTo>
                      <a:pt x="693" y="2"/>
                    </a:lnTo>
                    <a:lnTo>
                      <a:pt x="695" y="6"/>
                    </a:lnTo>
                    <a:lnTo>
                      <a:pt x="695" y="14"/>
                    </a:lnTo>
                    <a:lnTo>
                      <a:pt x="693" y="25"/>
                    </a:lnTo>
                    <a:lnTo>
                      <a:pt x="689" y="37"/>
                    </a:lnTo>
                    <a:lnTo>
                      <a:pt x="683" y="50"/>
                    </a:lnTo>
                    <a:lnTo>
                      <a:pt x="674" y="66"/>
                    </a:lnTo>
                    <a:lnTo>
                      <a:pt x="660" y="81"/>
                    </a:lnTo>
                    <a:lnTo>
                      <a:pt x="641" y="98"/>
                    </a:lnTo>
                    <a:lnTo>
                      <a:pt x="616" y="116"/>
                    </a:lnTo>
                    <a:lnTo>
                      <a:pt x="583" y="131"/>
                    </a:lnTo>
                    <a:lnTo>
                      <a:pt x="543" y="148"/>
                    </a:lnTo>
                    <a:lnTo>
                      <a:pt x="495" y="164"/>
                    </a:lnTo>
                    <a:lnTo>
                      <a:pt x="437" y="177"/>
                    </a:lnTo>
                    <a:lnTo>
                      <a:pt x="369" y="191"/>
                    </a:lnTo>
                    <a:lnTo>
                      <a:pt x="290" y="200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6D6D6D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200"/>
              </a:p>
            </p:txBody>
          </p:sp>
          <p:sp>
            <p:nvSpPr>
              <p:cNvPr id="17419" name="Freeform 11"/>
              <p:cNvSpPr>
                <a:spLocks/>
              </p:cNvSpPr>
              <p:nvPr/>
            </p:nvSpPr>
            <p:spPr bwMode="auto">
              <a:xfrm>
                <a:off x="3579" y="1879"/>
                <a:ext cx="338" cy="103"/>
              </a:xfrm>
              <a:custGeom>
                <a:avLst/>
                <a:gdLst/>
                <a:ahLst/>
                <a:cxnLst>
                  <a:cxn ang="0">
                    <a:pos x="0" y="199"/>
                  </a:cxn>
                  <a:cxn ang="0">
                    <a:pos x="676" y="0"/>
                  </a:cxn>
                  <a:cxn ang="0">
                    <a:pos x="676" y="2"/>
                  </a:cxn>
                  <a:cxn ang="0">
                    <a:pos x="674" y="6"/>
                  </a:cxn>
                  <a:cxn ang="0">
                    <a:pos x="670" y="14"/>
                  </a:cxn>
                  <a:cxn ang="0">
                    <a:pos x="664" y="25"/>
                  </a:cxn>
                  <a:cxn ang="0">
                    <a:pos x="657" y="37"/>
                  </a:cxn>
                  <a:cxn ang="0">
                    <a:pos x="645" y="52"/>
                  </a:cxn>
                  <a:cxn ang="0">
                    <a:pos x="630" y="68"/>
                  </a:cxn>
                  <a:cxn ang="0">
                    <a:pos x="612" y="83"/>
                  </a:cxn>
                  <a:cxn ang="0">
                    <a:pos x="587" y="100"/>
                  </a:cxn>
                  <a:cxn ang="0">
                    <a:pos x="558" y="118"/>
                  </a:cxn>
                  <a:cxn ang="0">
                    <a:pos x="524" y="135"/>
                  </a:cxn>
                  <a:cxn ang="0">
                    <a:pos x="483" y="152"/>
                  </a:cxn>
                  <a:cxn ang="0">
                    <a:pos x="435" y="168"/>
                  </a:cxn>
                  <a:cxn ang="0">
                    <a:pos x="379" y="183"/>
                  </a:cxn>
                  <a:cxn ang="0">
                    <a:pos x="318" y="197"/>
                  </a:cxn>
                  <a:cxn ang="0">
                    <a:pos x="247" y="208"/>
                  </a:cxn>
                  <a:cxn ang="0">
                    <a:pos x="0" y="199"/>
                  </a:cxn>
                </a:cxnLst>
                <a:rect l="0" t="0" r="r" b="b"/>
                <a:pathLst>
                  <a:path w="676" h="208">
                    <a:moveTo>
                      <a:pt x="0" y="199"/>
                    </a:moveTo>
                    <a:lnTo>
                      <a:pt x="676" y="0"/>
                    </a:lnTo>
                    <a:lnTo>
                      <a:pt x="676" y="2"/>
                    </a:lnTo>
                    <a:lnTo>
                      <a:pt x="674" y="6"/>
                    </a:lnTo>
                    <a:lnTo>
                      <a:pt x="670" y="14"/>
                    </a:lnTo>
                    <a:lnTo>
                      <a:pt x="664" y="25"/>
                    </a:lnTo>
                    <a:lnTo>
                      <a:pt x="657" y="37"/>
                    </a:lnTo>
                    <a:lnTo>
                      <a:pt x="645" y="52"/>
                    </a:lnTo>
                    <a:lnTo>
                      <a:pt x="630" y="68"/>
                    </a:lnTo>
                    <a:lnTo>
                      <a:pt x="612" y="83"/>
                    </a:lnTo>
                    <a:lnTo>
                      <a:pt x="587" y="100"/>
                    </a:lnTo>
                    <a:lnTo>
                      <a:pt x="558" y="118"/>
                    </a:lnTo>
                    <a:lnTo>
                      <a:pt x="524" y="135"/>
                    </a:lnTo>
                    <a:lnTo>
                      <a:pt x="483" y="152"/>
                    </a:lnTo>
                    <a:lnTo>
                      <a:pt x="435" y="168"/>
                    </a:lnTo>
                    <a:lnTo>
                      <a:pt x="379" y="183"/>
                    </a:lnTo>
                    <a:lnTo>
                      <a:pt x="318" y="197"/>
                    </a:lnTo>
                    <a:lnTo>
                      <a:pt x="247" y="208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6D6D6D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200"/>
              </a:p>
            </p:txBody>
          </p:sp>
        </p:grpSp>
        <p:sp>
          <p:nvSpPr>
            <p:cNvPr id="11276" name="Text Box 12"/>
            <p:cNvSpPr txBox="1">
              <a:spLocks noChangeArrowheads="1"/>
            </p:cNvSpPr>
            <p:nvPr/>
          </p:nvSpPr>
          <p:spPr bwMode="auto">
            <a:xfrm rot="940369">
              <a:off x="3415" y="726"/>
              <a:ext cx="1632" cy="1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sz="2400" b="1" dirty="0">
                  <a:latin typeface="Arial Narrow" pitchFamily="34" charset="0"/>
                </a:rPr>
                <a:t>Программа воспитания и развития </a:t>
              </a:r>
            </a:p>
          </p:txBody>
        </p:sp>
      </p:grpSp>
      <p:sp>
        <p:nvSpPr>
          <p:cNvPr id="17422" name="AutoShape 14"/>
          <p:cNvSpPr>
            <a:spLocks noChangeArrowheads="1"/>
          </p:cNvSpPr>
          <p:nvPr/>
        </p:nvSpPr>
        <p:spPr bwMode="auto">
          <a:xfrm>
            <a:off x="285750" y="571480"/>
            <a:ext cx="2982913" cy="400110"/>
          </a:xfrm>
          <a:prstGeom prst="wedgeRectCallout">
            <a:avLst>
              <a:gd name="adj1" fmla="val 151861"/>
              <a:gd name="adj2" fmla="val 164023"/>
            </a:avLst>
          </a:prstGeom>
          <a:solidFill>
            <a:schemeClr val="bg1"/>
          </a:solidFill>
          <a:ln w="38100" cmpd="dbl">
            <a:solidFill>
              <a:srgbClr val="00FF00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Классные часы</a:t>
            </a:r>
          </a:p>
        </p:txBody>
      </p:sp>
      <p:sp>
        <p:nvSpPr>
          <p:cNvPr id="11272" name="Text Box 18"/>
          <p:cNvSpPr txBox="1">
            <a:spLocks noChangeArrowheads="1"/>
          </p:cNvSpPr>
          <p:nvPr/>
        </p:nvSpPr>
        <p:spPr bwMode="auto">
          <a:xfrm>
            <a:off x="500063" y="0"/>
            <a:ext cx="83518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реализации программы</a:t>
            </a:r>
          </a:p>
        </p:txBody>
      </p:sp>
      <p:pic>
        <p:nvPicPr>
          <p:cNvPr id="15" name="Picture 2" descr="E:\папка\UWxfHZ-iah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714752"/>
            <a:ext cx="3357586" cy="251818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6" name="Picture 2" descr="E:\папка\Cy8W5kt0LD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357298"/>
            <a:ext cx="3143271" cy="2357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0"/>
          </a:effectLst>
        </p:spPr>
      </p:pic>
      <p:pic>
        <p:nvPicPr>
          <p:cNvPr id="17" name="Picture 2" descr="E:\папка\d7yPsoprTW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643314"/>
            <a:ext cx="3384525" cy="253839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2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072188" y="1285875"/>
            <a:ext cx="2754312" cy="2339975"/>
            <a:chOff x="3360" y="96"/>
            <a:chExt cx="2208" cy="2304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 flipH="1">
              <a:off x="3360" y="96"/>
              <a:ext cx="2208" cy="2304"/>
              <a:chOff x="2064" y="480"/>
              <a:chExt cx="1900" cy="1920"/>
            </a:xfrm>
          </p:grpSpPr>
          <p:sp>
            <p:nvSpPr>
              <p:cNvPr id="17412" name="Freeform 4"/>
              <p:cNvSpPr>
                <a:spLocks/>
              </p:cNvSpPr>
              <p:nvPr/>
            </p:nvSpPr>
            <p:spPr bwMode="auto">
              <a:xfrm>
                <a:off x="2064" y="480"/>
                <a:ext cx="1900" cy="1920"/>
              </a:xfrm>
              <a:custGeom>
                <a:avLst/>
                <a:gdLst/>
                <a:ahLst/>
                <a:cxnLst>
                  <a:cxn ang="0">
                    <a:pos x="3760" y="3060"/>
                  </a:cxn>
                  <a:cxn ang="0">
                    <a:pos x="1155" y="3840"/>
                  </a:cxn>
                  <a:cxn ang="0">
                    <a:pos x="970" y="3782"/>
                  </a:cxn>
                  <a:cxn ang="0">
                    <a:pos x="753" y="2970"/>
                  </a:cxn>
                  <a:cxn ang="0">
                    <a:pos x="279" y="3158"/>
                  </a:cxn>
                  <a:cxn ang="0">
                    <a:pos x="169" y="3037"/>
                  </a:cxn>
                  <a:cxn ang="0">
                    <a:pos x="518" y="2257"/>
                  </a:cxn>
                  <a:cxn ang="0">
                    <a:pos x="0" y="641"/>
                  </a:cxn>
                  <a:cxn ang="0">
                    <a:pos x="162" y="543"/>
                  </a:cxn>
                  <a:cxn ang="0">
                    <a:pos x="3267" y="0"/>
                  </a:cxn>
                  <a:cxn ang="0">
                    <a:pos x="3715" y="2733"/>
                  </a:cxn>
                  <a:cxn ang="0">
                    <a:pos x="3800" y="2708"/>
                  </a:cxn>
                  <a:cxn ang="0">
                    <a:pos x="3800" y="2711"/>
                  </a:cxn>
                  <a:cxn ang="0">
                    <a:pos x="3800" y="2725"/>
                  </a:cxn>
                  <a:cxn ang="0">
                    <a:pos x="3798" y="2742"/>
                  </a:cxn>
                  <a:cxn ang="0">
                    <a:pos x="3794" y="2767"/>
                  </a:cxn>
                  <a:cxn ang="0">
                    <a:pos x="3787" y="2796"/>
                  </a:cxn>
                  <a:cxn ang="0">
                    <a:pos x="3777" y="2827"/>
                  </a:cxn>
                  <a:cxn ang="0">
                    <a:pos x="3762" y="2858"/>
                  </a:cxn>
                  <a:cxn ang="0">
                    <a:pos x="3740" y="2891"/>
                  </a:cxn>
                  <a:cxn ang="0">
                    <a:pos x="3760" y="3060"/>
                  </a:cxn>
                </a:cxnLst>
                <a:rect l="0" t="0" r="r" b="b"/>
                <a:pathLst>
                  <a:path w="3800" h="3840">
                    <a:moveTo>
                      <a:pt x="3760" y="3060"/>
                    </a:moveTo>
                    <a:lnTo>
                      <a:pt x="1155" y="3840"/>
                    </a:lnTo>
                    <a:lnTo>
                      <a:pt x="970" y="3782"/>
                    </a:lnTo>
                    <a:lnTo>
                      <a:pt x="753" y="2970"/>
                    </a:lnTo>
                    <a:lnTo>
                      <a:pt x="279" y="3158"/>
                    </a:lnTo>
                    <a:lnTo>
                      <a:pt x="169" y="3037"/>
                    </a:lnTo>
                    <a:lnTo>
                      <a:pt x="518" y="2257"/>
                    </a:lnTo>
                    <a:lnTo>
                      <a:pt x="0" y="641"/>
                    </a:lnTo>
                    <a:lnTo>
                      <a:pt x="162" y="543"/>
                    </a:lnTo>
                    <a:lnTo>
                      <a:pt x="3267" y="0"/>
                    </a:lnTo>
                    <a:lnTo>
                      <a:pt x="3715" y="2733"/>
                    </a:lnTo>
                    <a:lnTo>
                      <a:pt x="3800" y="2708"/>
                    </a:lnTo>
                    <a:lnTo>
                      <a:pt x="3800" y="2711"/>
                    </a:lnTo>
                    <a:lnTo>
                      <a:pt x="3800" y="2725"/>
                    </a:lnTo>
                    <a:lnTo>
                      <a:pt x="3798" y="2742"/>
                    </a:lnTo>
                    <a:lnTo>
                      <a:pt x="3794" y="2767"/>
                    </a:lnTo>
                    <a:lnTo>
                      <a:pt x="3787" y="2796"/>
                    </a:lnTo>
                    <a:lnTo>
                      <a:pt x="3777" y="2827"/>
                    </a:lnTo>
                    <a:lnTo>
                      <a:pt x="3762" y="2858"/>
                    </a:lnTo>
                    <a:lnTo>
                      <a:pt x="3740" y="2891"/>
                    </a:lnTo>
                    <a:lnTo>
                      <a:pt x="3760" y="306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200"/>
              </a:p>
            </p:txBody>
          </p:sp>
          <p:sp>
            <p:nvSpPr>
              <p:cNvPr id="17413" name="Freeform 5"/>
              <p:cNvSpPr>
                <a:spLocks/>
              </p:cNvSpPr>
              <p:nvPr/>
            </p:nvSpPr>
            <p:spPr bwMode="auto">
              <a:xfrm>
                <a:off x="2126" y="806"/>
                <a:ext cx="461" cy="1468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0" y="61"/>
                  </a:cxn>
                  <a:cxn ang="0">
                    <a:pos x="884" y="2910"/>
                  </a:cxn>
                  <a:cxn ang="0">
                    <a:pos x="922" y="2931"/>
                  </a:cxn>
                  <a:cxn ang="0">
                    <a:pos x="108" y="0"/>
                  </a:cxn>
                </a:cxnLst>
                <a:rect l="0" t="0" r="r" b="b"/>
                <a:pathLst>
                  <a:path w="922" h="2931">
                    <a:moveTo>
                      <a:pt x="108" y="0"/>
                    </a:moveTo>
                    <a:lnTo>
                      <a:pt x="0" y="61"/>
                    </a:lnTo>
                    <a:lnTo>
                      <a:pt x="884" y="2910"/>
                    </a:lnTo>
                    <a:lnTo>
                      <a:pt x="922" y="2931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2663FF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200"/>
              </a:p>
            </p:txBody>
          </p:sp>
          <p:sp>
            <p:nvSpPr>
              <p:cNvPr id="17414" name="Freeform 6"/>
              <p:cNvSpPr>
                <a:spLocks/>
              </p:cNvSpPr>
              <p:nvPr/>
            </p:nvSpPr>
            <p:spPr bwMode="auto">
              <a:xfrm>
                <a:off x="2197" y="1710"/>
                <a:ext cx="115" cy="297"/>
              </a:xfrm>
              <a:custGeom>
                <a:avLst/>
                <a:gdLst/>
                <a:ahLst/>
                <a:cxnLst>
                  <a:cxn ang="0">
                    <a:pos x="235" y="0"/>
                  </a:cxn>
                  <a:cxn ang="0">
                    <a:pos x="0" y="551"/>
                  </a:cxn>
                  <a:cxn ang="0">
                    <a:pos x="17" y="593"/>
                  </a:cxn>
                  <a:cxn ang="0">
                    <a:pos x="235" y="0"/>
                  </a:cxn>
                </a:cxnLst>
                <a:rect l="0" t="0" r="r" b="b"/>
                <a:pathLst>
                  <a:path w="235" h="593">
                    <a:moveTo>
                      <a:pt x="235" y="0"/>
                    </a:moveTo>
                    <a:lnTo>
                      <a:pt x="0" y="551"/>
                    </a:lnTo>
                    <a:lnTo>
                      <a:pt x="17" y="593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1951FF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200"/>
              </a:p>
            </p:txBody>
          </p:sp>
          <p:sp>
            <p:nvSpPr>
              <p:cNvPr id="17415" name="Freeform 7"/>
              <p:cNvSpPr>
                <a:spLocks/>
              </p:cNvSpPr>
              <p:nvPr/>
            </p:nvSpPr>
            <p:spPr bwMode="auto">
              <a:xfrm>
                <a:off x="2348" y="596"/>
                <a:ext cx="1507" cy="1551"/>
              </a:xfrm>
              <a:custGeom>
                <a:avLst/>
                <a:gdLst/>
                <a:ahLst/>
                <a:cxnLst>
                  <a:cxn ang="0">
                    <a:pos x="0" y="480"/>
                  </a:cxn>
                  <a:cxn ang="0">
                    <a:pos x="2566" y="0"/>
                  </a:cxn>
                  <a:cxn ang="0">
                    <a:pos x="3007" y="2457"/>
                  </a:cxn>
                  <a:cxn ang="0">
                    <a:pos x="753" y="3103"/>
                  </a:cxn>
                  <a:cxn ang="0">
                    <a:pos x="0" y="480"/>
                  </a:cxn>
                </a:cxnLst>
                <a:rect l="0" t="0" r="r" b="b"/>
                <a:pathLst>
                  <a:path w="3007" h="3103">
                    <a:moveTo>
                      <a:pt x="0" y="480"/>
                    </a:moveTo>
                    <a:lnTo>
                      <a:pt x="2566" y="0"/>
                    </a:lnTo>
                    <a:lnTo>
                      <a:pt x="3007" y="2457"/>
                    </a:lnTo>
                    <a:lnTo>
                      <a:pt x="753" y="3103"/>
                    </a:lnTo>
                    <a:lnTo>
                      <a:pt x="0" y="480"/>
                    </a:lnTo>
                    <a:close/>
                  </a:path>
                </a:pathLst>
              </a:custGeom>
              <a:solidFill>
                <a:srgbClr val="EAEDBF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200"/>
              </a:p>
            </p:txBody>
          </p:sp>
          <p:sp>
            <p:nvSpPr>
              <p:cNvPr id="17416" name="Freeform 8"/>
              <p:cNvSpPr>
                <a:spLocks/>
              </p:cNvSpPr>
              <p:nvPr/>
            </p:nvSpPr>
            <p:spPr bwMode="auto">
              <a:xfrm>
                <a:off x="2292" y="842"/>
                <a:ext cx="384" cy="130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768" y="2600"/>
                  </a:cxn>
                  <a:cxn ang="0">
                    <a:pos x="0" y="56"/>
                  </a:cxn>
                  <a:cxn ang="0">
                    <a:pos x="54" y="0"/>
                  </a:cxn>
                </a:cxnLst>
                <a:rect l="0" t="0" r="r" b="b"/>
                <a:pathLst>
                  <a:path w="768" h="2600">
                    <a:moveTo>
                      <a:pt x="54" y="0"/>
                    </a:moveTo>
                    <a:lnTo>
                      <a:pt x="768" y="2600"/>
                    </a:lnTo>
                    <a:lnTo>
                      <a:pt x="0" y="56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200"/>
              </a:p>
            </p:txBody>
          </p:sp>
          <p:sp>
            <p:nvSpPr>
              <p:cNvPr id="17417" name="Freeform 9"/>
              <p:cNvSpPr>
                <a:spLocks/>
              </p:cNvSpPr>
              <p:nvPr/>
            </p:nvSpPr>
            <p:spPr bwMode="auto">
              <a:xfrm>
                <a:off x="2378" y="636"/>
                <a:ext cx="1165" cy="974"/>
              </a:xfrm>
              <a:custGeom>
                <a:avLst/>
                <a:gdLst/>
                <a:ahLst/>
                <a:cxnLst>
                  <a:cxn ang="0">
                    <a:pos x="446" y="1951"/>
                  </a:cxn>
                  <a:cxn ang="0">
                    <a:pos x="0" y="435"/>
                  </a:cxn>
                  <a:cxn ang="0">
                    <a:pos x="2335" y="0"/>
                  </a:cxn>
                  <a:cxn ang="0">
                    <a:pos x="2329" y="2"/>
                  </a:cxn>
                  <a:cxn ang="0">
                    <a:pos x="2312" y="6"/>
                  </a:cxn>
                  <a:cxn ang="0">
                    <a:pos x="2285" y="12"/>
                  </a:cxn>
                  <a:cxn ang="0">
                    <a:pos x="2246" y="21"/>
                  </a:cxn>
                  <a:cxn ang="0">
                    <a:pos x="2200" y="33"/>
                  </a:cxn>
                  <a:cxn ang="0">
                    <a:pos x="2146" y="48"/>
                  </a:cxn>
                  <a:cxn ang="0">
                    <a:pos x="2083" y="67"/>
                  </a:cxn>
                  <a:cxn ang="0">
                    <a:pos x="2015" y="89"/>
                  </a:cxn>
                  <a:cxn ang="0">
                    <a:pos x="1940" y="114"/>
                  </a:cxn>
                  <a:cxn ang="0">
                    <a:pos x="1861" y="143"/>
                  </a:cxn>
                  <a:cxn ang="0">
                    <a:pos x="1778" y="175"/>
                  </a:cxn>
                  <a:cxn ang="0">
                    <a:pos x="1690" y="212"/>
                  </a:cxn>
                  <a:cxn ang="0">
                    <a:pos x="1601" y="252"/>
                  </a:cxn>
                  <a:cxn ang="0">
                    <a:pos x="1509" y="297"/>
                  </a:cxn>
                  <a:cxn ang="0">
                    <a:pos x="1416" y="345"/>
                  </a:cxn>
                  <a:cxn ang="0">
                    <a:pos x="1324" y="399"/>
                  </a:cxn>
                  <a:cxn ang="0">
                    <a:pos x="1232" y="456"/>
                  </a:cxn>
                  <a:cxn ang="0">
                    <a:pos x="1141" y="518"/>
                  </a:cxn>
                  <a:cxn ang="0">
                    <a:pos x="1053" y="585"/>
                  </a:cxn>
                  <a:cxn ang="0">
                    <a:pos x="966" y="657"/>
                  </a:cxn>
                  <a:cxn ang="0">
                    <a:pos x="883" y="734"/>
                  </a:cxn>
                  <a:cxn ang="0">
                    <a:pos x="806" y="817"/>
                  </a:cxn>
                  <a:cxn ang="0">
                    <a:pos x="733" y="903"/>
                  </a:cxn>
                  <a:cxn ang="0">
                    <a:pos x="666" y="998"/>
                  </a:cxn>
                  <a:cxn ang="0">
                    <a:pos x="606" y="1096"/>
                  </a:cxn>
                  <a:cxn ang="0">
                    <a:pos x="554" y="1200"/>
                  </a:cxn>
                  <a:cxn ang="0">
                    <a:pos x="512" y="1310"/>
                  </a:cxn>
                  <a:cxn ang="0">
                    <a:pos x="477" y="1425"/>
                  </a:cxn>
                  <a:cxn ang="0">
                    <a:pos x="452" y="1546"/>
                  </a:cxn>
                  <a:cxn ang="0">
                    <a:pos x="439" y="1675"/>
                  </a:cxn>
                  <a:cxn ang="0">
                    <a:pos x="437" y="1810"/>
                  </a:cxn>
                  <a:cxn ang="0">
                    <a:pos x="446" y="1951"/>
                  </a:cxn>
                </a:cxnLst>
                <a:rect l="0" t="0" r="r" b="b"/>
                <a:pathLst>
                  <a:path w="2335" h="1951">
                    <a:moveTo>
                      <a:pt x="446" y="1951"/>
                    </a:moveTo>
                    <a:lnTo>
                      <a:pt x="0" y="435"/>
                    </a:lnTo>
                    <a:lnTo>
                      <a:pt x="2335" y="0"/>
                    </a:lnTo>
                    <a:lnTo>
                      <a:pt x="2329" y="2"/>
                    </a:lnTo>
                    <a:lnTo>
                      <a:pt x="2312" y="6"/>
                    </a:lnTo>
                    <a:lnTo>
                      <a:pt x="2285" y="12"/>
                    </a:lnTo>
                    <a:lnTo>
                      <a:pt x="2246" y="21"/>
                    </a:lnTo>
                    <a:lnTo>
                      <a:pt x="2200" y="33"/>
                    </a:lnTo>
                    <a:lnTo>
                      <a:pt x="2146" y="48"/>
                    </a:lnTo>
                    <a:lnTo>
                      <a:pt x="2083" y="67"/>
                    </a:lnTo>
                    <a:lnTo>
                      <a:pt x="2015" y="89"/>
                    </a:lnTo>
                    <a:lnTo>
                      <a:pt x="1940" y="114"/>
                    </a:lnTo>
                    <a:lnTo>
                      <a:pt x="1861" y="143"/>
                    </a:lnTo>
                    <a:lnTo>
                      <a:pt x="1778" y="175"/>
                    </a:lnTo>
                    <a:lnTo>
                      <a:pt x="1690" y="212"/>
                    </a:lnTo>
                    <a:lnTo>
                      <a:pt x="1601" y="252"/>
                    </a:lnTo>
                    <a:lnTo>
                      <a:pt x="1509" y="297"/>
                    </a:lnTo>
                    <a:lnTo>
                      <a:pt x="1416" y="345"/>
                    </a:lnTo>
                    <a:lnTo>
                      <a:pt x="1324" y="399"/>
                    </a:lnTo>
                    <a:lnTo>
                      <a:pt x="1232" y="456"/>
                    </a:lnTo>
                    <a:lnTo>
                      <a:pt x="1141" y="518"/>
                    </a:lnTo>
                    <a:lnTo>
                      <a:pt x="1053" y="585"/>
                    </a:lnTo>
                    <a:lnTo>
                      <a:pt x="966" y="657"/>
                    </a:lnTo>
                    <a:lnTo>
                      <a:pt x="883" y="734"/>
                    </a:lnTo>
                    <a:lnTo>
                      <a:pt x="806" y="817"/>
                    </a:lnTo>
                    <a:lnTo>
                      <a:pt x="733" y="903"/>
                    </a:lnTo>
                    <a:lnTo>
                      <a:pt x="666" y="998"/>
                    </a:lnTo>
                    <a:lnTo>
                      <a:pt x="606" y="1096"/>
                    </a:lnTo>
                    <a:lnTo>
                      <a:pt x="554" y="1200"/>
                    </a:lnTo>
                    <a:lnTo>
                      <a:pt x="512" y="1310"/>
                    </a:lnTo>
                    <a:lnTo>
                      <a:pt x="477" y="1425"/>
                    </a:lnTo>
                    <a:lnTo>
                      <a:pt x="452" y="1546"/>
                    </a:lnTo>
                    <a:lnTo>
                      <a:pt x="439" y="1675"/>
                    </a:lnTo>
                    <a:lnTo>
                      <a:pt x="437" y="1810"/>
                    </a:lnTo>
                    <a:lnTo>
                      <a:pt x="446" y="1951"/>
                    </a:lnTo>
                    <a:close/>
                  </a:path>
                </a:pathLst>
              </a:custGeom>
              <a:solidFill>
                <a:srgbClr val="C6C687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200"/>
              </a:p>
            </p:txBody>
          </p:sp>
          <p:sp>
            <p:nvSpPr>
              <p:cNvPr id="17418" name="Freeform 10"/>
              <p:cNvSpPr>
                <a:spLocks/>
              </p:cNvSpPr>
              <p:nvPr/>
            </p:nvSpPr>
            <p:spPr bwMode="auto">
              <a:xfrm>
                <a:off x="2684" y="2138"/>
                <a:ext cx="347" cy="103"/>
              </a:xfrm>
              <a:custGeom>
                <a:avLst/>
                <a:gdLst/>
                <a:ahLst/>
                <a:cxnLst>
                  <a:cxn ang="0">
                    <a:pos x="0" y="206"/>
                  </a:cxn>
                  <a:cxn ang="0">
                    <a:pos x="693" y="0"/>
                  </a:cxn>
                  <a:cxn ang="0">
                    <a:pos x="693" y="2"/>
                  </a:cxn>
                  <a:cxn ang="0">
                    <a:pos x="695" y="6"/>
                  </a:cxn>
                  <a:cxn ang="0">
                    <a:pos x="695" y="14"/>
                  </a:cxn>
                  <a:cxn ang="0">
                    <a:pos x="693" y="25"/>
                  </a:cxn>
                  <a:cxn ang="0">
                    <a:pos x="689" y="37"/>
                  </a:cxn>
                  <a:cxn ang="0">
                    <a:pos x="683" y="50"/>
                  </a:cxn>
                  <a:cxn ang="0">
                    <a:pos x="674" y="66"/>
                  </a:cxn>
                  <a:cxn ang="0">
                    <a:pos x="660" y="81"/>
                  </a:cxn>
                  <a:cxn ang="0">
                    <a:pos x="641" y="98"/>
                  </a:cxn>
                  <a:cxn ang="0">
                    <a:pos x="616" y="116"/>
                  </a:cxn>
                  <a:cxn ang="0">
                    <a:pos x="583" y="131"/>
                  </a:cxn>
                  <a:cxn ang="0">
                    <a:pos x="543" y="148"/>
                  </a:cxn>
                  <a:cxn ang="0">
                    <a:pos x="495" y="164"/>
                  </a:cxn>
                  <a:cxn ang="0">
                    <a:pos x="437" y="177"/>
                  </a:cxn>
                  <a:cxn ang="0">
                    <a:pos x="369" y="191"/>
                  </a:cxn>
                  <a:cxn ang="0">
                    <a:pos x="290" y="200"/>
                  </a:cxn>
                  <a:cxn ang="0">
                    <a:pos x="0" y="206"/>
                  </a:cxn>
                </a:cxnLst>
                <a:rect l="0" t="0" r="r" b="b"/>
                <a:pathLst>
                  <a:path w="695" h="206">
                    <a:moveTo>
                      <a:pt x="0" y="206"/>
                    </a:moveTo>
                    <a:lnTo>
                      <a:pt x="693" y="0"/>
                    </a:lnTo>
                    <a:lnTo>
                      <a:pt x="693" y="2"/>
                    </a:lnTo>
                    <a:lnTo>
                      <a:pt x="695" y="6"/>
                    </a:lnTo>
                    <a:lnTo>
                      <a:pt x="695" y="14"/>
                    </a:lnTo>
                    <a:lnTo>
                      <a:pt x="693" y="25"/>
                    </a:lnTo>
                    <a:lnTo>
                      <a:pt x="689" y="37"/>
                    </a:lnTo>
                    <a:lnTo>
                      <a:pt x="683" y="50"/>
                    </a:lnTo>
                    <a:lnTo>
                      <a:pt x="674" y="66"/>
                    </a:lnTo>
                    <a:lnTo>
                      <a:pt x="660" y="81"/>
                    </a:lnTo>
                    <a:lnTo>
                      <a:pt x="641" y="98"/>
                    </a:lnTo>
                    <a:lnTo>
                      <a:pt x="616" y="116"/>
                    </a:lnTo>
                    <a:lnTo>
                      <a:pt x="583" y="131"/>
                    </a:lnTo>
                    <a:lnTo>
                      <a:pt x="543" y="148"/>
                    </a:lnTo>
                    <a:lnTo>
                      <a:pt x="495" y="164"/>
                    </a:lnTo>
                    <a:lnTo>
                      <a:pt x="437" y="177"/>
                    </a:lnTo>
                    <a:lnTo>
                      <a:pt x="369" y="191"/>
                    </a:lnTo>
                    <a:lnTo>
                      <a:pt x="290" y="200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6D6D6D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200"/>
              </a:p>
            </p:txBody>
          </p:sp>
          <p:sp>
            <p:nvSpPr>
              <p:cNvPr id="17419" name="Freeform 11"/>
              <p:cNvSpPr>
                <a:spLocks/>
              </p:cNvSpPr>
              <p:nvPr/>
            </p:nvSpPr>
            <p:spPr bwMode="auto">
              <a:xfrm>
                <a:off x="3579" y="1879"/>
                <a:ext cx="338" cy="103"/>
              </a:xfrm>
              <a:custGeom>
                <a:avLst/>
                <a:gdLst/>
                <a:ahLst/>
                <a:cxnLst>
                  <a:cxn ang="0">
                    <a:pos x="0" y="199"/>
                  </a:cxn>
                  <a:cxn ang="0">
                    <a:pos x="676" y="0"/>
                  </a:cxn>
                  <a:cxn ang="0">
                    <a:pos x="676" y="2"/>
                  </a:cxn>
                  <a:cxn ang="0">
                    <a:pos x="674" y="6"/>
                  </a:cxn>
                  <a:cxn ang="0">
                    <a:pos x="670" y="14"/>
                  </a:cxn>
                  <a:cxn ang="0">
                    <a:pos x="664" y="25"/>
                  </a:cxn>
                  <a:cxn ang="0">
                    <a:pos x="657" y="37"/>
                  </a:cxn>
                  <a:cxn ang="0">
                    <a:pos x="645" y="52"/>
                  </a:cxn>
                  <a:cxn ang="0">
                    <a:pos x="630" y="68"/>
                  </a:cxn>
                  <a:cxn ang="0">
                    <a:pos x="612" y="83"/>
                  </a:cxn>
                  <a:cxn ang="0">
                    <a:pos x="587" y="100"/>
                  </a:cxn>
                  <a:cxn ang="0">
                    <a:pos x="558" y="118"/>
                  </a:cxn>
                  <a:cxn ang="0">
                    <a:pos x="524" y="135"/>
                  </a:cxn>
                  <a:cxn ang="0">
                    <a:pos x="483" y="152"/>
                  </a:cxn>
                  <a:cxn ang="0">
                    <a:pos x="435" y="168"/>
                  </a:cxn>
                  <a:cxn ang="0">
                    <a:pos x="379" y="183"/>
                  </a:cxn>
                  <a:cxn ang="0">
                    <a:pos x="318" y="197"/>
                  </a:cxn>
                  <a:cxn ang="0">
                    <a:pos x="247" y="208"/>
                  </a:cxn>
                  <a:cxn ang="0">
                    <a:pos x="0" y="199"/>
                  </a:cxn>
                </a:cxnLst>
                <a:rect l="0" t="0" r="r" b="b"/>
                <a:pathLst>
                  <a:path w="676" h="208">
                    <a:moveTo>
                      <a:pt x="0" y="199"/>
                    </a:moveTo>
                    <a:lnTo>
                      <a:pt x="676" y="0"/>
                    </a:lnTo>
                    <a:lnTo>
                      <a:pt x="676" y="2"/>
                    </a:lnTo>
                    <a:lnTo>
                      <a:pt x="674" y="6"/>
                    </a:lnTo>
                    <a:lnTo>
                      <a:pt x="670" y="14"/>
                    </a:lnTo>
                    <a:lnTo>
                      <a:pt x="664" y="25"/>
                    </a:lnTo>
                    <a:lnTo>
                      <a:pt x="657" y="37"/>
                    </a:lnTo>
                    <a:lnTo>
                      <a:pt x="645" y="52"/>
                    </a:lnTo>
                    <a:lnTo>
                      <a:pt x="630" y="68"/>
                    </a:lnTo>
                    <a:lnTo>
                      <a:pt x="612" y="83"/>
                    </a:lnTo>
                    <a:lnTo>
                      <a:pt x="587" y="100"/>
                    </a:lnTo>
                    <a:lnTo>
                      <a:pt x="558" y="118"/>
                    </a:lnTo>
                    <a:lnTo>
                      <a:pt x="524" y="135"/>
                    </a:lnTo>
                    <a:lnTo>
                      <a:pt x="483" y="152"/>
                    </a:lnTo>
                    <a:lnTo>
                      <a:pt x="435" y="168"/>
                    </a:lnTo>
                    <a:lnTo>
                      <a:pt x="379" y="183"/>
                    </a:lnTo>
                    <a:lnTo>
                      <a:pt x="318" y="197"/>
                    </a:lnTo>
                    <a:lnTo>
                      <a:pt x="247" y="208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6D6D6D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200"/>
              </a:p>
            </p:txBody>
          </p:sp>
        </p:grpSp>
        <p:sp>
          <p:nvSpPr>
            <p:cNvPr id="11276" name="Text Box 12"/>
            <p:cNvSpPr txBox="1">
              <a:spLocks noChangeArrowheads="1"/>
            </p:cNvSpPr>
            <p:nvPr/>
          </p:nvSpPr>
          <p:spPr bwMode="auto">
            <a:xfrm rot="940369">
              <a:off x="3415" y="726"/>
              <a:ext cx="1632" cy="1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sz="2400" b="1">
                  <a:latin typeface="Arial Narrow" pitchFamily="34" charset="0"/>
                </a:rPr>
                <a:t>Программа воспитания и развития </a:t>
              </a:r>
            </a:p>
          </p:txBody>
        </p:sp>
      </p:grpSp>
      <p:sp>
        <p:nvSpPr>
          <p:cNvPr id="17423" name="AutoShape 15"/>
          <p:cNvSpPr>
            <a:spLocks noChangeArrowheads="1"/>
          </p:cNvSpPr>
          <p:nvPr/>
        </p:nvSpPr>
        <p:spPr bwMode="auto">
          <a:xfrm>
            <a:off x="214313" y="642919"/>
            <a:ext cx="2754312" cy="1323439"/>
          </a:xfrm>
          <a:prstGeom prst="wedgeRectCallout">
            <a:avLst>
              <a:gd name="adj1" fmla="val 202352"/>
              <a:gd name="adj2" fmla="val 36718"/>
            </a:avLst>
          </a:prstGeom>
          <a:solidFill>
            <a:schemeClr val="bg1"/>
          </a:solidFill>
          <a:ln w="38100" cmpd="dbl">
            <a:solidFill>
              <a:srgbClr val="00FF00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Индивидуальные, групповые беседы, встречи с интересными людьми</a:t>
            </a:r>
          </a:p>
        </p:txBody>
      </p:sp>
      <p:sp>
        <p:nvSpPr>
          <p:cNvPr id="11272" name="Text Box 18"/>
          <p:cNvSpPr txBox="1">
            <a:spLocks noChangeArrowheads="1"/>
          </p:cNvSpPr>
          <p:nvPr/>
        </p:nvSpPr>
        <p:spPr bwMode="auto">
          <a:xfrm>
            <a:off x="500063" y="0"/>
            <a:ext cx="83518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реализации программы</a:t>
            </a:r>
          </a:p>
        </p:txBody>
      </p:sp>
      <p:pic>
        <p:nvPicPr>
          <p:cNvPr id="16" name="Picture 2" descr="E:\папка\Ibfh861FVc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786058"/>
            <a:ext cx="5286412" cy="345307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3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072188" y="1285875"/>
            <a:ext cx="2754312" cy="2339975"/>
            <a:chOff x="3360" y="96"/>
            <a:chExt cx="2208" cy="2304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 flipH="1">
              <a:off x="3360" y="96"/>
              <a:ext cx="2208" cy="2304"/>
              <a:chOff x="2064" y="480"/>
              <a:chExt cx="1900" cy="1920"/>
            </a:xfrm>
          </p:grpSpPr>
          <p:sp>
            <p:nvSpPr>
              <p:cNvPr id="17412" name="Freeform 4"/>
              <p:cNvSpPr>
                <a:spLocks/>
              </p:cNvSpPr>
              <p:nvPr/>
            </p:nvSpPr>
            <p:spPr bwMode="auto">
              <a:xfrm>
                <a:off x="2064" y="480"/>
                <a:ext cx="1900" cy="1920"/>
              </a:xfrm>
              <a:custGeom>
                <a:avLst/>
                <a:gdLst/>
                <a:ahLst/>
                <a:cxnLst>
                  <a:cxn ang="0">
                    <a:pos x="3760" y="3060"/>
                  </a:cxn>
                  <a:cxn ang="0">
                    <a:pos x="1155" y="3840"/>
                  </a:cxn>
                  <a:cxn ang="0">
                    <a:pos x="970" y="3782"/>
                  </a:cxn>
                  <a:cxn ang="0">
                    <a:pos x="753" y="2970"/>
                  </a:cxn>
                  <a:cxn ang="0">
                    <a:pos x="279" y="3158"/>
                  </a:cxn>
                  <a:cxn ang="0">
                    <a:pos x="169" y="3037"/>
                  </a:cxn>
                  <a:cxn ang="0">
                    <a:pos x="518" y="2257"/>
                  </a:cxn>
                  <a:cxn ang="0">
                    <a:pos x="0" y="641"/>
                  </a:cxn>
                  <a:cxn ang="0">
                    <a:pos x="162" y="543"/>
                  </a:cxn>
                  <a:cxn ang="0">
                    <a:pos x="3267" y="0"/>
                  </a:cxn>
                  <a:cxn ang="0">
                    <a:pos x="3715" y="2733"/>
                  </a:cxn>
                  <a:cxn ang="0">
                    <a:pos x="3800" y="2708"/>
                  </a:cxn>
                  <a:cxn ang="0">
                    <a:pos x="3800" y="2711"/>
                  </a:cxn>
                  <a:cxn ang="0">
                    <a:pos x="3800" y="2725"/>
                  </a:cxn>
                  <a:cxn ang="0">
                    <a:pos x="3798" y="2742"/>
                  </a:cxn>
                  <a:cxn ang="0">
                    <a:pos x="3794" y="2767"/>
                  </a:cxn>
                  <a:cxn ang="0">
                    <a:pos x="3787" y="2796"/>
                  </a:cxn>
                  <a:cxn ang="0">
                    <a:pos x="3777" y="2827"/>
                  </a:cxn>
                  <a:cxn ang="0">
                    <a:pos x="3762" y="2858"/>
                  </a:cxn>
                  <a:cxn ang="0">
                    <a:pos x="3740" y="2891"/>
                  </a:cxn>
                  <a:cxn ang="0">
                    <a:pos x="3760" y="3060"/>
                  </a:cxn>
                </a:cxnLst>
                <a:rect l="0" t="0" r="r" b="b"/>
                <a:pathLst>
                  <a:path w="3800" h="3840">
                    <a:moveTo>
                      <a:pt x="3760" y="3060"/>
                    </a:moveTo>
                    <a:lnTo>
                      <a:pt x="1155" y="3840"/>
                    </a:lnTo>
                    <a:lnTo>
                      <a:pt x="970" y="3782"/>
                    </a:lnTo>
                    <a:lnTo>
                      <a:pt x="753" y="2970"/>
                    </a:lnTo>
                    <a:lnTo>
                      <a:pt x="279" y="3158"/>
                    </a:lnTo>
                    <a:lnTo>
                      <a:pt x="169" y="3037"/>
                    </a:lnTo>
                    <a:lnTo>
                      <a:pt x="518" y="2257"/>
                    </a:lnTo>
                    <a:lnTo>
                      <a:pt x="0" y="641"/>
                    </a:lnTo>
                    <a:lnTo>
                      <a:pt x="162" y="543"/>
                    </a:lnTo>
                    <a:lnTo>
                      <a:pt x="3267" y="0"/>
                    </a:lnTo>
                    <a:lnTo>
                      <a:pt x="3715" y="2733"/>
                    </a:lnTo>
                    <a:lnTo>
                      <a:pt x="3800" y="2708"/>
                    </a:lnTo>
                    <a:lnTo>
                      <a:pt x="3800" y="2711"/>
                    </a:lnTo>
                    <a:lnTo>
                      <a:pt x="3800" y="2725"/>
                    </a:lnTo>
                    <a:lnTo>
                      <a:pt x="3798" y="2742"/>
                    </a:lnTo>
                    <a:lnTo>
                      <a:pt x="3794" y="2767"/>
                    </a:lnTo>
                    <a:lnTo>
                      <a:pt x="3787" y="2796"/>
                    </a:lnTo>
                    <a:lnTo>
                      <a:pt x="3777" y="2827"/>
                    </a:lnTo>
                    <a:lnTo>
                      <a:pt x="3762" y="2858"/>
                    </a:lnTo>
                    <a:lnTo>
                      <a:pt x="3740" y="2891"/>
                    </a:lnTo>
                    <a:lnTo>
                      <a:pt x="3760" y="306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200"/>
              </a:p>
            </p:txBody>
          </p:sp>
          <p:sp>
            <p:nvSpPr>
              <p:cNvPr id="17413" name="Freeform 5"/>
              <p:cNvSpPr>
                <a:spLocks/>
              </p:cNvSpPr>
              <p:nvPr/>
            </p:nvSpPr>
            <p:spPr bwMode="auto">
              <a:xfrm>
                <a:off x="2126" y="806"/>
                <a:ext cx="461" cy="1468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0" y="61"/>
                  </a:cxn>
                  <a:cxn ang="0">
                    <a:pos x="884" y="2910"/>
                  </a:cxn>
                  <a:cxn ang="0">
                    <a:pos x="922" y="2931"/>
                  </a:cxn>
                  <a:cxn ang="0">
                    <a:pos x="108" y="0"/>
                  </a:cxn>
                </a:cxnLst>
                <a:rect l="0" t="0" r="r" b="b"/>
                <a:pathLst>
                  <a:path w="922" h="2931">
                    <a:moveTo>
                      <a:pt x="108" y="0"/>
                    </a:moveTo>
                    <a:lnTo>
                      <a:pt x="0" y="61"/>
                    </a:lnTo>
                    <a:lnTo>
                      <a:pt x="884" y="2910"/>
                    </a:lnTo>
                    <a:lnTo>
                      <a:pt x="922" y="2931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2663FF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200"/>
              </a:p>
            </p:txBody>
          </p:sp>
          <p:sp>
            <p:nvSpPr>
              <p:cNvPr id="17414" name="Freeform 6"/>
              <p:cNvSpPr>
                <a:spLocks/>
              </p:cNvSpPr>
              <p:nvPr/>
            </p:nvSpPr>
            <p:spPr bwMode="auto">
              <a:xfrm>
                <a:off x="2197" y="1710"/>
                <a:ext cx="115" cy="297"/>
              </a:xfrm>
              <a:custGeom>
                <a:avLst/>
                <a:gdLst/>
                <a:ahLst/>
                <a:cxnLst>
                  <a:cxn ang="0">
                    <a:pos x="235" y="0"/>
                  </a:cxn>
                  <a:cxn ang="0">
                    <a:pos x="0" y="551"/>
                  </a:cxn>
                  <a:cxn ang="0">
                    <a:pos x="17" y="593"/>
                  </a:cxn>
                  <a:cxn ang="0">
                    <a:pos x="235" y="0"/>
                  </a:cxn>
                </a:cxnLst>
                <a:rect l="0" t="0" r="r" b="b"/>
                <a:pathLst>
                  <a:path w="235" h="593">
                    <a:moveTo>
                      <a:pt x="235" y="0"/>
                    </a:moveTo>
                    <a:lnTo>
                      <a:pt x="0" y="551"/>
                    </a:lnTo>
                    <a:lnTo>
                      <a:pt x="17" y="593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1951FF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200"/>
              </a:p>
            </p:txBody>
          </p:sp>
          <p:sp>
            <p:nvSpPr>
              <p:cNvPr id="17415" name="Freeform 7"/>
              <p:cNvSpPr>
                <a:spLocks/>
              </p:cNvSpPr>
              <p:nvPr/>
            </p:nvSpPr>
            <p:spPr bwMode="auto">
              <a:xfrm>
                <a:off x="2348" y="596"/>
                <a:ext cx="1507" cy="1551"/>
              </a:xfrm>
              <a:custGeom>
                <a:avLst/>
                <a:gdLst/>
                <a:ahLst/>
                <a:cxnLst>
                  <a:cxn ang="0">
                    <a:pos x="0" y="480"/>
                  </a:cxn>
                  <a:cxn ang="0">
                    <a:pos x="2566" y="0"/>
                  </a:cxn>
                  <a:cxn ang="0">
                    <a:pos x="3007" y="2457"/>
                  </a:cxn>
                  <a:cxn ang="0">
                    <a:pos x="753" y="3103"/>
                  </a:cxn>
                  <a:cxn ang="0">
                    <a:pos x="0" y="480"/>
                  </a:cxn>
                </a:cxnLst>
                <a:rect l="0" t="0" r="r" b="b"/>
                <a:pathLst>
                  <a:path w="3007" h="3103">
                    <a:moveTo>
                      <a:pt x="0" y="480"/>
                    </a:moveTo>
                    <a:lnTo>
                      <a:pt x="2566" y="0"/>
                    </a:lnTo>
                    <a:lnTo>
                      <a:pt x="3007" y="2457"/>
                    </a:lnTo>
                    <a:lnTo>
                      <a:pt x="753" y="3103"/>
                    </a:lnTo>
                    <a:lnTo>
                      <a:pt x="0" y="480"/>
                    </a:lnTo>
                    <a:close/>
                  </a:path>
                </a:pathLst>
              </a:custGeom>
              <a:solidFill>
                <a:srgbClr val="EAEDBF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200"/>
              </a:p>
            </p:txBody>
          </p:sp>
          <p:sp>
            <p:nvSpPr>
              <p:cNvPr id="17416" name="Freeform 8"/>
              <p:cNvSpPr>
                <a:spLocks/>
              </p:cNvSpPr>
              <p:nvPr/>
            </p:nvSpPr>
            <p:spPr bwMode="auto">
              <a:xfrm>
                <a:off x="2292" y="842"/>
                <a:ext cx="384" cy="130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768" y="2600"/>
                  </a:cxn>
                  <a:cxn ang="0">
                    <a:pos x="0" y="56"/>
                  </a:cxn>
                  <a:cxn ang="0">
                    <a:pos x="54" y="0"/>
                  </a:cxn>
                </a:cxnLst>
                <a:rect l="0" t="0" r="r" b="b"/>
                <a:pathLst>
                  <a:path w="768" h="2600">
                    <a:moveTo>
                      <a:pt x="54" y="0"/>
                    </a:moveTo>
                    <a:lnTo>
                      <a:pt x="768" y="2600"/>
                    </a:lnTo>
                    <a:lnTo>
                      <a:pt x="0" y="56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200"/>
              </a:p>
            </p:txBody>
          </p:sp>
          <p:sp>
            <p:nvSpPr>
              <p:cNvPr id="17417" name="Freeform 9"/>
              <p:cNvSpPr>
                <a:spLocks/>
              </p:cNvSpPr>
              <p:nvPr/>
            </p:nvSpPr>
            <p:spPr bwMode="auto">
              <a:xfrm>
                <a:off x="2378" y="636"/>
                <a:ext cx="1165" cy="974"/>
              </a:xfrm>
              <a:custGeom>
                <a:avLst/>
                <a:gdLst/>
                <a:ahLst/>
                <a:cxnLst>
                  <a:cxn ang="0">
                    <a:pos x="446" y="1951"/>
                  </a:cxn>
                  <a:cxn ang="0">
                    <a:pos x="0" y="435"/>
                  </a:cxn>
                  <a:cxn ang="0">
                    <a:pos x="2335" y="0"/>
                  </a:cxn>
                  <a:cxn ang="0">
                    <a:pos x="2329" y="2"/>
                  </a:cxn>
                  <a:cxn ang="0">
                    <a:pos x="2312" y="6"/>
                  </a:cxn>
                  <a:cxn ang="0">
                    <a:pos x="2285" y="12"/>
                  </a:cxn>
                  <a:cxn ang="0">
                    <a:pos x="2246" y="21"/>
                  </a:cxn>
                  <a:cxn ang="0">
                    <a:pos x="2200" y="33"/>
                  </a:cxn>
                  <a:cxn ang="0">
                    <a:pos x="2146" y="48"/>
                  </a:cxn>
                  <a:cxn ang="0">
                    <a:pos x="2083" y="67"/>
                  </a:cxn>
                  <a:cxn ang="0">
                    <a:pos x="2015" y="89"/>
                  </a:cxn>
                  <a:cxn ang="0">
                    <a:pos x="1940" y="114"/>
                  </a:cxn>
                  <a:cxn ang="0">
                    <a:pos x="1861" y="143"/>
                  </a:cxn>
                  <a:cxn ang="0">
                    <a:pos x="1778" y="175"/>
                  </a:cxn>
                  <a:cxn ang="0">
                    <a:pos x="1690" y="212"/>
                  </a:cxn>
                  <a:cxn ang="0">
                    <a:pos x="1601" y="252"/>
                  </a:cxn>
                  <a:cxn ang="0">
                    <a:pos x="1509" y="297"/>
                  </a:cxn>
                  <a:cxn ang="0">
                    <a:pos x="1416" y="345"/>
                  </a:cxn>
                  <a:cxn ang="0">
                    <a:pos x="1324" y="399"/>
                  </a:cxn>
                  <a:cxn ang="0">
                    <a:pos x="1232" y="456"/>
                  </a:cxn>
                  <a:cxn ang="0">
                    <a:pos x="1141" y="518"/>
                  </a:cxn>
                  <a:cxn ang="0">
                    <a:pos x="1053" y="585"/>
                  </a:cxn>
                  <a:cxn ang="0">
                    <a:pos x="966" y="657"/>
                  </a:cxn>
                  <a:cxn ang="0">
                    <a:pos x="883" y="734"/>
                  </a:cxn>
                  <a:cxn ang="0">
                    <a:pos x="806" y="817"/>
                  </a:cxn>
                  <a:cxn ang="0">
                    <a:pos x="733" y="903"/>
                  </a:cxn>
                  <a:cxn ang="0">
                    <a:pos x="666" y="998"/>
                  </a:cxn>
                  <a:cxn ang="0">
                    <a:pos x="606" y="1096"/>
                  </a:cxn>
                  <a:cxn ang="0">
                    <a:pos x="554" y="1200"/>
                  </a:cxn>
                  <a:cxn ang="0">
                    <a:pos x="512" y="1310"/>
                  </a:cxn>
                  <a:cxn ang="0">
                    <a:pos x="477" y="1425"/>
                  </a:cxn>
                  <a:cxn ang="0">
                    <a:pos x="452" y="1546"/>
                  </a:cxn>
                  <a:cxn ang="0">
                    <a:pos x="439" y="1675"/>
                  </a:cxn>
                  <a:cxn ang="0">
                    <a:pos x="437" y="1810"/>
                  </a:cxn>
                  <a:cxn ang="0">
                    <a:pos x="446" y="1951"/>
                  </a:cxn>
                </a:cxnLst>
                <a:rect l="0" t="0" r="r" b="b"/>
                <a:pathLst>
                  <a:path w="2335" h="1951">
                    <a:moveTo>
                      <a:pt x="446" y="1951"/>
                    </a:moveTo>
                    <a:lnTo>
                      <a:pt x="0" y="435"/>
                    </a:lnTo>
                    <a:lnTo>
                      <a:pt x="2335" y="0"/>
                    </a:lnTo>
                    <a:lnTo>
                      <a:pt x="2329" y="2"/>
                    </a:lnTo>
                    <a:lnTo>
                      <a:pt x="2312" y="6"/>
                    </a:lnTo>
                    <a:lnTo>
                      <a:pt x="2285" y="12"/>
                    </a:lnTo>
                    <a:lnTo>
                      <a:pt x="2246" y="21"/>
                    </a:lnTo>
                    <a:lnTo>
                      <a:pt x="2200" y="33"/>
                    </a:lnTo>
                    <a:lnTo>
                      <a:pt x="2146" y="48"/>
                    </a:lnTo>
                    <a:lnTo>
                      <a:pt x="2083" y="67"/>
                    </a:lnTo>
                    <a:lnTo>
                      <a:pt x="2015" y="89"/>
                    </a:lnTo>
                    <a:lnTo>
                      <a:pt x="1940" y="114"/>
                    </a:lnTo>
                    <a:lnTo>
                      <a:pt x="1861" y="143"/>
                    </a:lnTo>
                    <a:lnTo>
                      <a:pt x="1778" y="175"/>
                    </a:lnTo>
                    <a:lnTo>
                      <a:pt x="1690" y="212"/>
                    </a:lnTo>
                    <a:lnTo>
                      <a:pt x="1601" y="252"/>
                    </a:lnTo>
                    <a:lnTo>
                      <a:pt x="1509" y="297"/>
                    </a:lnTo>
                    <a:lnTo>
                      <a:pt x="1416" y="345"/>
                    </a:lnTo>
                    <a:lnTo>
                      <a:pt x="1324" y="399"/>
                    </a:lnTo>
                    <a:lnTo>
                      <a:pt x="1232" y="456"/>
                    </a:lnTo>
                    <a:lnTo>
                      <a:pt x="1141" y="518"/>
                    </a:lnTo>
                    <a:lnTo>
                      <a:pt x="1053" y="585"/>
                    </a:lnTo>
                    <a:lnTo>
                      <a:pt x="966" y="657"/>
                    </a:lnTo>
                    <a:lnTo>
                      <a:pt x="883" y="734"/>
                    </a:lnTo>
                    <a:lnTo>
                      <a:pt x="806" y="817"/>
                    </a:lnTo>
                    <a:lnTo>
                      <a:pt x="733" y="903"/>
                    </a:lnTo>
                    <a:lnTo>
                      <a:pt x="666" y="998"/>
                    </a:lnTo>
                    <a:lnTo>
                      <a:pt x="606" y="1096"/>
                    </a:lnTo>
                    <a:lnTo>
                      <a:pt x="554" y="1200"/>
                    </a:lnTo>
                    <a:lnTo>
                      <a:pt x="512" y="1310"/>
                    </a:lnTo>
                    <a:lnTo>
                      <a:pt x="477" y="1425"/>
                    </a:lnTo>
                    <a:lnTo>
                      <a:pt x="452" y="1546"/>
                    </a:lnTo>
                    <a:lnTo>
                      <a:pt x="439" y="1675"/>
                    </a:lnTo>
                    <a:lnTo>
                      <a:pt x="437" y="1810"/>
                    </a:lnTo>
                    <a:lnTo>
                      <a:pt x="446" y="1951"/>
                    </a:lnTo>
                    <a:close/>
                  </a:path>
                </a:pathLst>
              </a:custGeom>
              <a:solidFill>
                <a:srgbClr val="C6C687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200"/>
              </a:p>
            </p:txBody>
          </p:sp>
          <p:sp>
            <p:nvSpPr>
              <p:cNvPr id="17418" name="Freeform 10"/>
              <p:cNvSpPr>
                <a:spLocks/>
              </p:cNvSpPr>
              <p:nvPr/>
            </p:nvSpPr>
            <p:spPr bwMode="auto">
              <a:xfrm>
                <a:off x="2684" y="2138"/>
                <a:ext cx="347" cy="103"/>
              </a:xfrm>
              <a:custGeom>
                <a:avLst/>
                <a:gdLst/>
                <a:ahLst/>
                <a:cxnLst>
                  <a:cxn ang="0">
                    <a:pos x="0" y="206"/>
                  </a:cxn>
                  <a:cxn ang="0">
                    <a:pos x="693" y="0"/>
                  </a:cxn>
                  <a:cxn ang="0">
                    <a:pos x="693" y="2"/>
                  </a:cxn>
                  <a:cxn ang="0">
                    <a:pos x="695" y="6"/>
                  </a:cxn>
                  <a:cxn ang="0">
                    <a:pos x="695" y="14"/>
                  </a:cxn>
                  <a:cxn ang="0">
                    <a:pos x="693" y="25"/>
                  </a:cxn>
                  <a:cxn ang="0">
                    <a:pos x="689" y="37"/>
                  </a:cxn>
                  <a:cxn ang="0">
                    <a:pos x="683" y="50"/>
                  </a:cxn>
                  <a:cxn ang="0">
                    <a:pos x="674" y="66"/>
                  </a:cxn>
                  <a:cxn ang="0">
                    <a:pos x="660" y="81"/>
                  </a:cxn>
                  <a:cxn ang="0">
                    <a:pos x="641" y="98"/>
                  </a:cxn>
                  <a:cxn ang="0">
                    <a:pos x="616" y="116"/>
                  </a:cxn>
                  <a:cxn ang="0">
                    <a:pos x="583" y="131"/>
                  </a:cxn>
                  <a:cxn ang="0">
                    <a:pos x="543" y="148"/>
                  </a:cxn>
                  <a:cxn ang="0">
                    <a:pos x="495" y="164"/>
                  </a:cxn>
                  <a:cxn ang="0">
                    <a:pos x="437" y="177"/>
                  </a:cxn>
                  <a:cxn ang="0">
                    <a:pos x="369" y="191"/>
                  </a:cxn>
                  <a:cxn ang="0">
                    <a:pos x="290" y="200"/>
                  </a:cxn>
                  <a:cxn ang="0">
                    <a:pos x="0" y="206"/>
                  </a:cxn>
                </a:cxnLst>
                <a:rect l="0" t="0" r="r" b="b"/>
                <a:pathLst>
                  <a:path w="695" h="206">
                    <a:moveTo>
                      <a:pt x="0" y="206"/>
                    </a:moveTo>
                    <a:lnTo>
                      <a:pt x="693" y="0"/>
                    </a:lnTo>
                    <a:lnTo>
                      <a:pt x="693" y="2"/>
                    </a:lnTo>
                    <a:lnTo>
                      <a:pt x="695" y="6"/>
                    </a:lnTo>
                    <a:lnTo>
                      <a:pt x="695" y="14"/>
                    </a:lnTo>
                    <a:lnTo>
                      <a:pt x="693" y="25"/>
                    </a:lnTo>
                    <a:lnTo>
                      <a:pt x="689" y="37"/>
                    </a:lnTo>
                    <a:lnTo>
                      <a:pt x="683" y="50"/>
                    </a:lnTo>
                    <a:lnTo>
                      <a:pt x="674" y="66"/>
                    </a:lnTo>
                    <a:lnTo>
                      <a:pt x="660" y="81"/>
                    </a:lnTo>
                    <a:lnTo>
                      <a:pt x="641" y="98"/>
                    </a:lnTo>
                    <a:lnTo>
                      <a:pt x="616" y="116"/>
                    </a:lnTo>
                    <a:lnTo>
                      <a:pt x="583" y="131"/>
                    </a:lnTo>
                    <a:lnTo>
                      <a:pt x="543" y="148"/>
                    </a:lnTo>
                    <a:lnTo>
                      <a:pt x="495" y="164"/>
                    </a:lnTo>
                    <a:lnTo>
                      <a:pt x="437" y="177"/>
                    </a:lnTo>
                    <a:lnTo>
                      <a:pt x="369" y="191"/>
                    </a:lnTo>
                    <a:lnTo>
                      <a:pt x="290" y="200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6D6D6D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200"/>
              </a:p>
            </p:txBody>
          </p:sp>
          <p:sp>
            <p:nvSpPr>
              <p:cNvPr id="17419" name="Freeform 11"/>
              <p:cNvSpPr>
                <a:spLocks/>
              </p:cNvSpPr>
              <p:nvPr/>
            </p:nvSpPr>
            <p:spPr bwMode="auto">
              <a:xfrm>
                <a:off x="3579" y="1879"/>
                <a:ext cx="338" cy="103"/>
              </a:xfrm>
              <a:custGeom>
                <a:avLst/>
                <a:gdLst/>
                <a:ahLst/>
                <a:cxnLst>
                  <a:cxn ang="0">
                    <a:pos x="0" y="199"/>
                  </a:cxn>
                  <a:cxn ang="0">
                    <a:pos x="676" y="0"/>
                  </a:cxn>
                  <a:cxn ang="0">
                    <a:pos x="676" y="2"/>
                  </a:cxn>
                  <a:cxn ang="0">
                    <a:pos x="674" y="6"/>
                  </a:cxn>
                  <a:cxn ang="0">
                    <a:pos x="670" y="14"/>
                  </a:cxn>
                  <a:cxn ang="0">
                    <a:pos x="664" y="25"/>
                  </a:cxn>
                  <a:cxn ang="0">
                    <a:pos x="657" y="37"/>
                  </a:cxn>
                  <a:cxn ang="0">
                    <a:pos x="645" y="52"/>
                  </a:cxn>
                  <a:cxn ang="0">
                    <a:pos x="630" y="68"/>
                  </a:cxn>
                  <a:cxn ang="0">
                    <a:pos x="612" y="83"/>
                  </a:cxn>
                  <a:cxn ang="0">
                    <a:pos x="587" y="100"/>
                  </a:cxn>
                  <a:cxn ang="0">
                    <a:pos x="558" y="118"/>
                  </a:cxn>
                  <a:cxn ang="0">
                    <a:pos x="524" y="135"/>
                  </a:cxn>
                  <a:cxn ang="0">
                    <a:pos x="483" y="152"/>
                  </a:cxn>
                  <a:cxn ang="0">
                    <a:pos x="435" y="168"/>
                  </a:cxn>
                  <a:cxn ang="0">
                    <a:pos x="379" y="183"/>
                  </a:cxn>
                  <a:cxn ang="0">
                    <a:pos x="318" y="197"/>
                  </a:cxn>
                  <a:cxn ang="0">
                    <a:pos x="247" y="208"/>
                  </a:cxn>
                  <a:cxn ang="0">
                    <a:pos x="0" y="199"/>
                  </a:cxn>
                </a:cxnLst>
                <a:rect l="0" t="0" r="r" b="b"/>
                <a:pathLst>
                  <a:path w="676" h="208">
                    <a:moveTo>
                      <a:pt x="0" y="199"/>
                    </a:moveTo>
                    <a:lnTo>
                      <a:pt x="676" y="0"/>
                    </a:lnTo>
                    <a:lnTo>
                      <a:pt x="676" y="2"/>
                    </a:lnTo>
                    <a:lnTo>
                      <a:pt x="674" y="6"/>
                    </a:lnTo>
                    <a:lnTo>
                      <a:pt x="670" y="14"/>
                    </a:lnTo>
                    <a:lnTo>
                      <a:pt x="664" y="25"/>
                    </a:lnTo>
                    <a:lnTo>
                      <a:pt x="657" y="37"/>
                    </a:lnTo>
                    <a:lnTo>
                      <a:pt x="645" y="52"/>
                    </a:lnTo>
                    <a:lnTo>
                      <a:pt x="630" y="68"/>
                    </a:lnTo>
                    <a:lnTo>
                      <a:pt x="612" y="83"/>
                    </a:lnTo>
                    <a:lnTo>
                      <a:pt x="587" y="100"/>
                    </a:lnTo>
                    <a:lnTo>
                      <a:pt x="558" y="118"/>
                    </a:lnTo>
                    <a:lnTo>
                      <a:pt x="524" y="135"/>
                    </a:lnTo>
                    <a:lnTo>
                      <a:pt x="483" y="152"/>
                    </a:lnTo>
                    <a:lnTo>
                      <a:pt x="435" y="168"/>
                    </a:lnTo>
                    <a:lnTo>
                      <a:pt x="379" y="183"/>
                    </a:lnTo>
                    <a:lnTo>
                      <a:pt x="318" y="197"/>
                    </a:lnTo>
                    <a:lnTo>
                      <a:pt x="247" y="208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6D6D6D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200"/>
              </a:p>
            </p:txBody>
          </p:sp>
        </p:grpSp>
        <p:sp>
          <p:nvSpPr>
            <p:cNvPr id="11276" name="Text Box 12"/>
            <p:cNvSpPr txBox="1">
              <a:spLocks noChangeArrowheads="1"/>
            </p:cNvSpPr>
            <p:nvPr/>
          </p:nvSpPr>
          <p:spPr bwMode="auto">
            <a:xfrm rot="940369">
              <a:off x="3415" y="726"/>
              <a:ext cx="1632" cy="1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sz="2400" b="1" dirty="0">
                  <a:latin typeface="Arial Narrow" pitchFamily="34" charset="0"/>
                </a:rPr>
                <a:t>Программа воспитания и развития </a:t>
              </a:r>
            </a:p>
          </p:txBody>
        </p:sp>
      </p:grpSp>
      <p:sp>
        <p:nvSpPr>
          <p:cNvPr id="11272" name="Text Box 18"/>
          <p:cNvSpPr txBox="1">
            <a:spLocks noChangeArrowheads="1"/>
          </p:cNvSpPr>
          <p:nvPr/>
        </p:nvSpPr>
        <p:spPr bwMode="auto">
          <a:xfrm>
            <a:off x="500063" y="0"/>
            <a:ext cx="83518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реализации программы</a:t>
            </a:r>
          </a:p>
        </p:txBody>
      </p:sp>
      <p:sp>
        <p:nvSpPr>
          <p:cNvPr id="2" name="AutoShape 15"/>
          <p:cNvSpPr>
            <a:spLocks noChangeArrowheads="1"/>
          </p:cNvSpPr>
          <p:nvPr/>
        </p:nvSpPr>
        <p:spPr bwMode="auto">
          <a:xfrm>
            <a:off x="285720" y="642918"/>
            <a:ext cx="2681288" cy="707886"/>
          </a:xfrm>
          <a:prstGeom prst="wedgeRectCallout">
            <a:avLst>
              <a:gd name="adj1" fmla="val 218315"/>
              <a:gd name="adj2" fmla="val 186691"/>
            </a:avLst>
          </a:prstGeom>
          <a:solidFill>
            <a:schemeClr val="bg1"/>
          </a:solidFill>
          <a:ln w="38100" cmpd="dbl">
            <a:solidFill>
              <a:srgbClr val="00FF00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Диспуты, игры, викторины, тренинги </a:t>
            </a:r>
          </a:p>
        </p:txBody>
      </p:sp>
      <p:pic>
        <p:nvPicPr>
          <p:cNvPr id="17" name="Picture 2" descr="E:\папка\3iz5Km7Aqn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714752"/>
            <a:ext cx="4143404" cy="277944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8" name="Picture 2" descr="E:\папка\dktLc8Fhy8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643050"/>
            <a:ext cx="3857652" cy="257176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1986" name="Picture 2" descr="Продолжается обучение профсоюзного актива. - Крымская респуб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643446"/>
            <a:ext cx="3143240" cy="209549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357950" y="1285875"/>
            <a:ext cx="2468550" cy="2339975"/>
            <a:chOff x="3360" y="96"/>
            <a:chExt cx="2208" cy="2304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 flipH="1">
              <a:off x="3360" y="96"/>
              <a:ext cx="2208" cy="2304"/>
              <a:chOff x="2064" y="480"/>
              <a:chExt cx="1900" cy="1920"/>
            </a:xfrm>
          </p:grpSpPr>
          <p:sp>
            <p:nvSpPr>
              <p:cNvPr id="17412" name="Freeform 4"/>
              <p:cNvSpPr>
                <a:spLocks/>
              </p:cNvSpPr>
              <p:nvPr/>
            </p:nvSpPr>
            <p:spPr bwMode="auto">
              <a:xfrm>
                <a:off x="2064" y="480"/>
                <a:ext cx="1900" cy="1920"/>
              </a:xfrm>
              <a:custGeom>
                <a:avLst/>
                <a:gdLst/>
                <a:ahLst/>
                <a:cxnLst>
                  <a:cxn ang="0">
                    <a:pos x="3760" y="3060"/>
                  </a:cxn>
                  <a:cxn ang="0">
                    <a:pos x="1155" y="3840"/>
                  </a:cxn>
                  <a:cxn ang="0">
                    <a:pos x="970" y="3782"/>
                  </a:cxn>
                  <a:cxn ang="0">
                    <a:pos x="753" y="2970"/>
                  </a:cxn>
                  <a:cxn ang="0">
                    <a:pos x="279" y="3158"/>
                  </a:cxn>
                  <a:cxn ang="0">
                    <a:pos x="169" y="3037"/>
                  </a:cxn>
                  <a:cxn ang="0">
                    <a:pos x="518" y="2257"/>
                  </a:cxn>
                  <a:cxn ang="0">
                    <a:pos x="0" y="641"/>
                  </a:cxn>
                  <a:cxn ang="0">
                    <a:pos x="162" y="543"/>
                  </a:cxn>
                  <a:cxn ang="0">
                    <a:pos x="3267" y="0"/>
                  </a:cxn>
                  <a:cxn ang="0">
                    <a:pos x="3715" y="2733"/>
                  </a:cxn>
                  <a:cxn ang="0">
                    <a:pos x="3800" y="2708"/>
                  </a:cxn>
                  <a:cxn ang="0">
                    <a:pos x="3800" y="2711"/>
                  </a:cxn>
                  <a:cxn ang="0">
                    <a:pos x="3800" y="2725"/>
                  </a:cxn>
                  <a:cxn ang="0">
                    <a:pos x="3798" y="2742"/>
                  </a:cxn>
                  <a:cxn ang="0">
                    <a:pos x="3794" y="2767"/>
                  </a:cxn>
                  <a:cxn ang="0">
                    <a:pos x="3787" y="2796"/>
                  </a:cxn>
                  <a:cxn ang="0">
                    <a:pos x="3777" y="2827"/>
                  </a:cxn>
                  <a:cxn ang="0">
                    <a:pos x="3762" y="2858"/>
                  </a:cxn>
                  <a:cxn ang="0">
                    <a:pos x="3740" y="2891"/>
                  </a:cxn>
                  <a:cxn ang="0">
                    <a:pos x="3760" y="3060"/>
                  </a:cxn>
                </a:cxnLst>
                <a:rect l="0" t="0" r="r" b="b"/>
                <a:pathLst>
                  <a:path w="3800" h="3840">
                    <a:moveTo>
                      <a:pt x="3760" y="3060"/>
                    </a:moveTo>
                    <a:lnTo>
                      <a:pt x="1155" y="3840"/>
                    </a:lnTo>
                    <a:lnTo>
                      <a:pt x="970" y="3782"/>
                    </a:lnTo>
                    <a:lnTo>
                      <a:pt x="753" y="2970"/>
                    </a:lnTo>
                    <a:lnTo>
                      <a:pt x="279" y="3158"/>
                    </a:lnTo>
                    <a:lnTo>
                      <a:pt x="169" y="3037"/>
                    </a:lnTo>
                    <a:lnTo>
                      <a:pt x="518" y="2257"/>
                    </a:lnTo>
                    <a:lnTo>
                      <a:pt x="0" y="641"/>
                    </a:lnTo>
                    <a:lnTo>
                      <a:pt x="162" y="543"/>
                    </a:lnTo>
                    <a:lnTo>
                      <a:pt x="3267" y="0"/>
                    </a:lnTo>
                    <a:lnTo>
                      <a:pt x="3715" y="2733"/>
                    </a:lnTo>
                    <a:lnTo>
                      <a:pt x="3800" y="2708"/>
                    </a:lnTo>
                    <a:lnTo>
                      <a:pt x="3800" y="2711"/>
                    </a:lnTo>
                    <a:lnTo>
                      <a:pt x="3800" y="2725"/>
                    </a:lnTo>
                    <a:lnTo>
                      <a:pt x="3798" y="2742"/>
                    </a:lnTo>
                    <a:lnTo>
                      <a:pt x="3794" y="2767"/>
                    </a:lnTo>
                    <a:lnTo>
                      <a:pt x="3787" y="2796"/>
                    </a:lnTo>
                    <a:lnTo>
                      <a:pt x="3777" y="2827"/>
                    </a:lnTo>
                    <a:lnTo>
                      <a:pt x="3762" y="2858"/>
                    </a:lnTo>
                    <a:lnTo>
                      <a:pt x="3740" y="2891"/>
                    </a:lnTo>
                    <a:lnTo>
                      <a:pt x="3760" y="306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200"/>
              </a:p>
            </p:txBody>
          </p:sp>
          <p:sp>
            <p:nvSpPr>
              <p:cNvPr id="17413" name="Freeform 5"/>
              <p:cNvSpPr>
                <a:spLocks/>
              </p:cNvSpPr>
              <p:nvPr/>
            </p:nvSpPr>
            <p:spPr bwMode="auto">
              <a:xfrm>
                <a:off x="2126" y="806"/>
                <a:ext cx="461" cy="1468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0" y="61"/>
                  </a:cxn>
                  <a:cxn ang="0">
                    <a:pos x="884" y="2910"/>
                  </a:cxn>
                  <a:cxn ang="0">
                    <a:pos x="922" y="2931"/>
                  </a:cxn>
                  <a:cxn ang="0">
                    <a:pos x="108" y="0"/>
                  </a:cxn>
                </a:cxnLst>
                <a:rect l="0" t="0" r="r" b="b"/>
                <a:pathLst>
                  <a:path w="922" h="2931">
                    <a:moveTo>
                      <a:pt x="108" y="0"/>
                    </a:moveTo>
                    <a:lnTo>
                      <a:pt x="0" y="61"/>
                    </a:lnTo>
                    <a:lnTo>
                      <a:pt x="884" y="2910"/>
                    </a:lnTo>
                    <a:lnTo>
                      <a:pt x="922" y="2931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2663FF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200"/>
              </a:p>
            </p:txBody>
          </p:sp>
          <p:sp>
            <p:nvSpPr>
              <p:cNvPr id="17414" name="Freeform 6"/>
              <p:cNvSpPr>
                <a:spLocks/>
              </p:cNvSpPr>
              <p:nvPr/>
            </p:nvSpPr>
            <p:spPr bwMode="auto">
              <a:xfrm>
                <a:off x="2197" y="1710"/>
                <a:ext cx="115" cy="297"/>
              </a:xfrm>
              <a:custGeom>
                <a:avLst/>
                <a:gdLst/>
                <a:ahLst/>
                <a:cxnLst>
                  <a:cxn ang="0">
                    <a:pos x="235" y="0"/>
                  </a:cxn>
                  <a:cxn ang="0">
                    <a:pos x="0" y="551"/>
                  </a:cxn>
                  <a:cxn ang="0">
                    <a:pos x="17" y="593"/>
                  </a:cxn>
                  <a:cxn ang="0">
                    <a:pos x="235" y="0"/>
                  </a:cxn>
                </a:cxnLst>
                <a:rect l="0" t="0" r="r" b="b"/>
                <a:pathLst>
                  <a:path w="235" h="593">
                    <a:moveTo>
                      <a:pt x="235" y="0"/>
                    </a:moveTo>
                    <a:lnTo>
                      <a:pt x="0" y="551"/>
                    </a:lnTo>
                    <a:lnTo>
                      <a:pt x="17" y="593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1951FF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200"/>
              </a:p>
            </p:txBody>
          </p:sp>
          <p:sp>
            <p:nvSpPr>
              <p:cNvPr id="17415" name="Freeform 7"/>
              <p:cNvSpPr>
                <a:spLocks/>
              </p:cNvSpPr>
              <p:nvPr/>
            </p:nvSpPr>
            <p:spPr bwMode="auto">
              <a:xfrm>
                <a:off x="2348" y="596"/>
                <a:ext cx="1507" cy="1551"/>
              </a:xfrm>
              <a:custGeom>
                <a:avLst/>
                <a:gdLst/>
                <a:ahLst/>
                <a:cxnLst>
                  <a:cxn ang="0">
                    <a:pos x="0" y="480"/>
                  </a:cxn>
                  <a:cxn ang="0">
                    <a:pos x="2566" y="0"/>
                  </a:cxn>
                  <a:cxn ang="0">
                    <a:pos x="3007" y="2457"/>
                  </a:cxn>
                  <a:cxn ang="0">
                    <a:pos x="753" y="3103"/>
                  </a:cxn>
                  <a:cxn ang="0">
                    <a:pos x="0" y="480"/>
                  </a:cxn>
                </a:cxnLst>
                <a:rect l="0" t="0" r="r" b="b"/>
                <a:pathLst>
                  <a:path w="3007" h="3103">
                    <a:moveTo>
                      <a:pt x="0" y="480"/>
                    </a:moveTo>
                    <a:lnTo>
                      <a:pt x="2566" y="0"/>
                    </a:lnTo>
                    <a:lnTo>
                      <a:pt x="3007" y="2457"/>
                    </a:lnTo>
                    <a:lnTo>
                      <a:pt x="753" y="3103"/>
                    </a:lnTo>
                    <a:lnTo>
                      <a:pt x="0" y="480"/>
                    </a:lnTo>
                    <a:close/>
                  </a:path>
                </a:pathLst>
              </a:custGeom>
              <a:solidFill>
                <a:srgbClr val="EAEDBF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200"/>
              </a:p>
            </p:txBody>
          </p:sp>
          <p:sp>
            <p:nvSpPr>
              <p:cNvPr id="17416" name="Freeform 8"/>
              <p:cNvSpPr>
                <a:spLocks/>
              </p:cNvSpPr>
              <p:nvPr/>
            </p:nvSpPr>
            <p:spPr bwMode="auto">
              <a:xfrm>
                <a:off x="2292" y="842"/>
                <a:ext cx="384" cy="130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768" y="2600"/>
                  </a:cxn>
                  <a:cxn ang="0">
                    <a:pos x="0" y="56"/>
                  </a:cxn>
                  <a:cxn ang="0">
                    <a:pos x="54" y="0"/>
                  </a:cxn>
                </a:cxnLst>
                <a:rect l="0" t="0" r="r" b="b"/>
                <a:pathLst>
                  <a:path w="768" h="2600">
                    <a:moveTo>
                      <a:pt x="54" y="0"/>
                    </a:moveTo>
                    <a:lnTo>
                      <a:pt x="768" y="2600"/>
                    </a:lnTo>
                    <a:lnTo>
                      <a:pt x="0" y="56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200"/>
              </a:p>
            </p:txBody>
          </p:sp>
          <p:sp>
            <p:nvSpPr>
              <p:cNvPr id="17417" name="Freeform 9"/>
              <p:cNvSpPr>
                <a:spLocks/>
              </p:cNvSpPr>
              <p:nvPr/>
            </p:nvSpPr>
            <p:spPr bwMode="auto">
              <a:xfrm>
                <a:off x="2378" y="636"/>
                <a:ext cx="1165" cy="974"/>
              </a:xfrm>
              <a:custGeom>
                <a:avLst/>
                <a:gdLst/>
                <a:ahLst/>
                <a:cxnLst>
                  <a:cxn ang="0">
                    <a:pos x="446" y="1951"/>
                  </a:cxn>
                  <a:cxn ang="0">
                    <a:pos x="0" y="435"/>
                  </a:cxn>
                  <a:cxn ang="0">
                    <a:pos x="2335" y="0"/>
                  </a:cxn>
                  <a:cxn ang="0">
                    <a:pos x="2329" y="2"/>
                  </a:cxn>
                  <a:cxn ang="0">
                    <a:pos x="2312" y="6"/>
                  </a:cxn>
                  <a:cxn ang="0">
                    <a:pos x="2285" y="12"/>
                  </a:cxn>
                  <a:cxn ang="0">
                    <a:pos x="2246" y="21"/>
                  </a:cxn>
                  <a:cxn ang="0">
                    <a:pos x="2200" y="33"/>
                  </a:cxn>
                  <a:cxn ang="0">
                    <a:pos x="2146" y="48"/>
                  </a:cxn>
                  <a:cxn ang="0">
                    <a:pos x="2083" y="67"/>
                  </a:cxn>
                  <a:cxn ang="0">
                    <a:pos x="2015" y="89"/>
                  </a:cxn>
                  <a:cxn ang="0">
                    <a:pos x="1940" y="114"/>
                  </a:cxn>
                  <a:cxn ang="0">
                    <a:pos x="1861" y="143"/>
                  </a:cxn>
                  <a:cxn ang="0">
                    <a:pos x="1778" y="175"/>
                  </a:cxn>
                  <a:cxn ang="0">
                    <a:pos x="1690" y="212"/>
                  </a:cxn>
                  <a:cxn ang="0">
                    <a:pos x="1601" y="252"/>
                  </a:cxn>
                  <a:cxn ang="0">
                    <a:pos x="1509" y="297"/>
                  </a:cxn>
                  <a:cxn ang="0">
                    <a:pos x="1416" y="345"/>
                  </a:cxn>
                  <a:cxn ang="0">
                    <a:pos x="1324" y="399"/>
                  </a:cxn>
                  <a:cxn ang="0">
                    <a:pos x="1232" y="456"/>
                  </a:cxn>
                  <a:cxn ang="0">
                    <a:pos x="1141" y="518"/>
                  </a:cxn>
                  <a:cxn ang="0">
                    <a:pos x="1053" y="585"/>
                  </a:cxn>
                  <a:cxn ang="0">
                    <a:pos x="966" y="657"/>
                  </a:cxn>
                  <a:cxn ang="0">
                    <a:pos x="883" y="734"/>
                  </a:cxn>
                  <a:cxn ang="0">
                    <a:pos x="806" y="817"/>
                  </a:cxn>
                  <a:cxn ang="0">
                    <a:pos x="733" y="903"/>
                  </a:cxn>
                  <a:cxn ang="0">
                    <a:pos x="666" y="998"/>
                  </a:cxn>
                  <a:cxn ang="0">
                    <a:pos x="606" y="1096"/>
                  </a:cxn>
                  <a:cxn ang="0">
                    <a:pos x="554" y="1200"/>
                  </a:cxn>
                  <a:cxn ang="0">
                    <a:pos x="512" y="1310"/>
                  </a:cxn>
                  <a:cxn ang="0">
                    <a:pos x="477" y="1425"/>
                  </a:cxn>
                  <a:cxn ang="0">
                    <a:pos x="452" y="1546"/>
                  </a:cxn>
                  <a:cxn ang="0">
                    <a:pos x="439" y="1675"/>
                  </a:cxn>
                  <a:cxn ang="0">
                    <a:pos x="437" y="1810"/>
                  </a:cxn>
                  <a:cxn ang="0">
                    <a:pos x="446" y="1951"/>
                  </a:cxn>
                </a:cxnLst>
                <a:rect l="0" t="0" r="r" b="b"/>
                <a:pathLst>
                  <a:path w="2335" h="1951">
                    <a:moveTo>
                      <a:pt x="446" y="1951"/>
                    </a:moveTo>
                    <a:lnTo>
                      <a:pt x="0" y="435"/>
                    </a:lnTo>
                    <a:lnTo>
                      <a:pt x="2335" y="0"/>
                    </a:lnTo>
                    <a:lnTo>
                      <a:pt x="2329" y="2"/>
                    </a:lnTo>
                    <a:lnTo>
                      <a:pt x="2312" y="6"/>
                    </a:lnTo>
                    <a:lnTo>
                      <a:pt x="2285" y="12"/>
                    </a:lnTo>
                    <a:lnTo>
                      <a:pt x="2246" y="21"/>
                    </a:lnTo>
                    <a:lnTo>
                      <a:pt x="2200" y="33"/>
                    </a:lnTo>
                    <a:lnTo>
                      <a:pt x="2146" y="48"/>
                    </a:lnTo>
                    <a:lnTo>
                      <a:pt x="2083" y="67"/>
                    </a:lnTo>
                    <a:lnTo>
                      <a:pt x="2015" y="89"/>
                    </a:lnTo>
                    <a:lnTo>
                      <a:pt x="1940" y="114"/>
                    </a:lnTo>
                    <a:lnTo>
                      <a:pt x="1861" y="143"/>
                    </a:lnTo>
                    <a:lnTo>
                      <a:pt x="1778" y="175"/>
                    </a:lnTo>
                    <a:lnTo>
                      <a:pt x="1690" y="212"/>
                    </a:lnTo>
                    <a:lnTo>
                      <a:pt x="1601" y="252"/>
                    </a:lnTo>
                    <a:lnTo>
                      <a:pt x="1509" y="297"/>
                    </a:lnTo>
                    <a:lnTo>
                      <a:pt x="1416" y="345"/>
                    </a:lnTo>
                    <a:lnTo>
                      <a:pt x="1324" y="399"/>
                    </a:lnTo>
                    <a:lnTo>
                      <a:pt x="1232" y="456"/>
                    </a:lnTo>
                    <a:lnTo>
                      <a:pt x="1141" y="518"/>
                    </a:lnTo>
                    <a:lnTo>
                      <a:pt x="1053" y="585"/>
                    </a:lnTo>
                    <a:lnTo>
                      <a:pt x="966" y="657"/>
                    </a:lnTo>
                    <a:lnTo>
                      <a:pt x="883" y="734"/>
                    </a:lnTo>
                    <a:lnTo>
                      <a:pt x="806" y="817"/>
                    </a:lnTo>
                    <a:lnTo>
                      <a:pt x="733" y="903"/>
                    </a:lnTo>
                    <a:lnTo>
                      <a:pt x="666" y="998"/>
                    </a:lnTo>
                    <a:lnTo>
                      <a:pt x="606" y="1096"/>
                    </a:lnTo>
                    <a:lnTo>
                      <a:pt x="554" y="1200"/>
                    </a:lnTo>
                    <a:lnTo>
                      <a:pt x="512" y="1310"/>
                    </a:lnTo>
                    <a:lnTo>
                      <a:pt x="477" y="1425"/>
                    </a:lnTo>
                    <a:lnTo>
                      <a:pt x="452" y="1546"/>
                    </a:lnTo>
                    <a:lnTo>
                      <a:pt x="439" y="1675"/>
                    </a:lnTo>
                    <a:lnTo>
                      <a:pt x="437" y="1810"/>
                    </a:lnTo>
                    <a:lnTo>
                      <a:pt x="446" y="1951"/>
                    </a:lnTo>
                    <a:close/>
                  </a:path>
                </a:pathLst>
              </a:custGeom>
              <a:solidFill>
                <a:srgbClr val="C6C687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200"/>
              </a:p>
            </p:txBody>
          </p:sp>
          <p:sp>
            <p:nvSpPr>
              <p:cNvPr id="17418" name="Freeform 10"/>
              <p:cNvSpPr>
                <a:spLocks/>
              </p:cNvSpPr>
              <p:nvPr/>
            </p:nvSpPr>
            <p:spPr bwMode="auto">
              <a:xfrm>
                <a:off x="2684" y="2138"/>
                <a:ext cx="347" cy="103"/>
              </a:xfrm>
              <a:custGeom>
                <a:avLst/>
                <a:gdLst/>
                <a:ahLst/>
                <a:cxnLst>
                  <a:cxn ang="0">
                    <a:pos x="0" y="206"/>
                  </a:cxn>
                  <a:cxn ang="0">
                    <a:pos x="693" y="0"/>
                  </a:cxn>
                  <a:cxn ang="0">
                    <a:pos x="693" y="2"/>
                  </a:cxn>
                  <a:cxn ang="0">
                    <a:pos x="695" y="6"/>
                  </a:cxn>
                  <a:cxn ang="0">
                    <a:pos x="695" y="14"/>
                  </a:cxn>
                  <a:cxn ang="0">
                    <a:pos x="693" y="25"/>
                  </a:cxn>
                  <a:cxn ang="0">
                    <a:pos x="689" y="37"/>
                  </a:cxn>
                  <a:cxn ang="0">
                    <a:pos x="683" y="50"/>
                  </a:cxn>
                  <a:cxn ang="0">
                    <a:pos x="674" y="66"/>
                  </a:cxn>
                  <a:cxn ang="0">
                    <a:pos x="660" y="81"/>
                  </a:cxn>
                  <a:cxn ang="0">
                    <a:pos x="641" y="98"/>
                  </a:cxn>
                  <a:cxn ang="0">
                    <a:pos x="616" y="116"/>
                  </a:cxn>
                  <a:cxn ang="0">
                    <a:pos x="583" y="131"/>
                  </a:cxn>
                  <a:cxn ang="0">
                    <a:pos x="543" y="148"/>
                  </a:cxn>
                  <a:cxn ang="0">
                    <a:pos x="495" y="164"/>
                  </a:cxn>
                  <a:cxn ang="0">
                    <a:pos x="437" y="177"/>
                  </a:cxn>
                  <a:cxn ang="0">
                    <a:pos x="369" y="191"/>
                  </a:cxn>
                  <a:cxn ang="0">
                    <a:pos x="290" y="200"/>
                  </a:cxn>
                  <a:cxn ang="0">
                    <a:pos x="0" y="206"/>
                  </a:cxn>
                </a:cxnLst>
                <a:rect l="0" t="0" r="r" b="b"/>
                <a:pathLst>
                  <a:path w="695" h="206">
                    <a:moveTo>
                      <a:pt x="0" y="206"/>
                    </a:moveTo>
                    <a:lnTo>
                      <a:pt x="693" y="0"/>
                    </a:lnTo>
                    <a:lnTo>
                      <a:pt x="693" y="2"/>
                    </a:lnTo>
                    <a:lnTo>
                      <a:pt x="695" y="6"/>
                    </a:lnTo>
                    <a:lnTo>
                      <a:pt x="695" y="14"/>
                    </a:lnTo>
                    <a:lnTo>
                      <a:pt x="693" y="25"/>
                    </a:lnTo>
                    <a:lnTo>
                      <a:pt x="689" y="37"/>
                    </a:lnTo>
                    <a:lnTo>
                      <a:pt x="683" y="50"/>
                    </a:lnTo>
                    <a:lnTo>
                      <a:pt x="674" y="66"/>
                    </a:lnTo>
                    <a:lnTo>
                      <a:pt x="660" y="81"/>
                    </a:lnTo>
                    <a:lnTo>
                      <a:pt x="641" y="98"/>
                    </a:lnTo>
                    <a:lnTo>
                      <a:pt x="616" y="116"/>
                    </a:lnTo>
                    <a:lnTo>
                      <a:pt x="583" y="131"/>
                    </a:lnTo>
                    <a:lnTo>
                      <a:pt x="543" y="148"/>
                    </a:lnTo>
                    <a:lnTo>
                      <a:pt x="495" y="164"/>
                    </a:lnTo>
                    <a:lnTo>
                      <a:pt x="437" y="177"/>
                    </a:lnTo>
                    <a:lnTo>
                      <a:pt x="369" y="191"/>
                    </a:lnTo>
                    <a:lnTo>
                      <a:pt x="290" y="200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6D6D6D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200"/>
              </a:p>
            </p:txBody>
          </p:sp>
          <p:sp>
            <p:nvSpPr>
              <p:cNvPr id="17419" name="Freeform 11"/>
              <p:cNvSpPr>
                <a:spLocks/>
              </p:cNvSpPr>
              <p:nvPr/>
            </p:nvSpPr>
            <p:spPr bwMode="auto">
              <a:xfrm>
                <a:off x="3579" y="1879"/>
                <a:ext cx="338" cy="103"/>
              </a:xfrm>
              <a:custGeom>
                <a:avLst/>
                <a:gdLst/>
                <a:ahLst/>
                <a:cxnLst>
                  <a:cxn ang="0">
                    <a:pos x="0" y="199"/>
                  </a:cxn>
                  <a:cxn ang="0">
                    <a:pos x="676" y="0"/>
                  </a:cxn>
                  <a:cxn ang="0">
                    <a:pos x="676" y="2"/>
                  </a:cxn>
                  <a:cxn ang="0">
                    <a:pos x="674" y="6"/>
                  </a:cxn>
                  <a:cxn ang="0">
                    <a:pos x="670" y="14"/>
                  </a:cxn>
                  <a:cxn ang="0">
                    <a:pos x="664" y="25"/>
                  </a:cxn>
                  <a:cxn ang="0">
                    <a:pos x="657" y="37"/>
                  </a:cxn>
                  <a:cxn ang="0">
                    <a:pos x="645" y="52"/>
                  </a:cxn>
                  <a:cxn ang="0">
                    <a:pos x="630" y="68"/>
                  </a:cxn>
                  <a:cxn ang="0">
                    <a:pos x="612" y="83"/>
                  </a:cxn>
                  <a:cxn ang="0">
                    <a:pos x="587" y="100"/>
                  </a:cxn>
                  <a:cxn ang="0">
                    <a:pos x="558" y="118"/>
                  </a:cxn>
                  <a:cxn ang="0">
                    <a:pos x="524" y="135"/>
                  </a:cxn>
                  <a:cxn ang="0">
                    <a:pos x="483" y="152"/>
                  </a:cxn>
                  <a:cxn ang="0">
                    <a:pos x="435" y="168"/>
                  </a:cxn>
                  <a:cxn ang="0">
                    <a:pos x="379" y="183"/>
                  </a:cxn>
                  <a:cxn ang="0">
                    <a:pos x="318" y="197"/>
                  </a:cxn>
                  <a:cxn ang="0">
                    <a:pos x="247" y="208"/>
                  </a:cxn>
                  <a:cxn ang="0">
                    <a:pos x="0" y="199"/>
                  </a:cxn>
                </a:cxnLst>
                <a:rect l="0" t="0" r="r" b="b"/>
                <a:pathLst>
                  <a:path w="676" h="208">
                    <a:moveTo>
                      <a:pt x="0" y="199"/>
                    </a:moveTo>
                    <a:lnTo>
                      <a:pt x="676" y="0"/>
                    </a:lnTo>
                    <a:lnTo>
                      <a:pt x="676" y="2"/>
                    </a:lnTo>
                    <a:lnTo>
                      <a:pt x="674" y="6"/>
                    </a:lnTo>
                    <a:lnTo>
                      <a:pt x="670" y="14"/>
                    </a:lnTo>
                    <a:lnTo>
                      <a:pt x="664" y="25"/>
                    </a:lnTo>
                    <a:lnTo>
                      <a:pt x="657" y="37"/>
                    </a:lnTo>
                    <a:lnTo>
                      <a:pt x="645" y="52"/>
                    </a:lnTo>
                    <a:lnTo>
                      <a:pt x="630" y="68"/>
                    </a:lnTo>
                    <a:lnTo>
                      <a:pt x="612" y="83"/>
                    </a:lnTo>
                    <a:lnTo>
                      <a:pt x="587" y="100"/>
                    </a:lnTo>
                    <a:lnTo>
                      <a:pt x="558" y="118"/>
                    </a:lnTo>
                    <a:lnTo>
                      <a:pt x="524" y="135"/>
                    </a:lnTo>
                    <a:lnTo>
                      <a:pt x="483" y="152"/>
                    </a:lnTo>
                    <a:lnTo>
                      <a:pt x="435" y="168"/>
                    </a:lnTo>
                    <a:lnTo>
                      <a:pt x="379" y="183"/>
                    </a:lnTo>
                    <a:lnTo>
                      <a:pt x="318" y="197"/>
                    </a:lnTo>
                    <a:lnTo>
                      <a:pt x="247" y="208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6D6D6D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200"/>
              </a:p>
            </p:txBody>
          </p:sp>
        </p:grpSp>
        <p:sp>
          <p:nvSpPr>
            <p:cNvPr id="11276" name="Text Box 12"/>
            <p:cNvSpPr txBox="1">
              <a:spLocks noChangeArrowheads="1"/>
            </p:cNvSpPr>
            <p:nvPr/>
          </p:nvSpPr>
          <p:spPr bwMode="auto">
            <a:xfrm rot="940369">
              <a:off x="3415" y="726"/>
              <a:ext cx="1632" cy="1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sz="2400" b="1" dirty="0">
                  <a:latin typeface="Arial Narrow" pitchFamily="34" charset="0"/>
                </a:rPr>
                <a:t>Программа воспитания и развития </a:t>
              </a:r>
            </a:p>
          </p:txBody>
        </p:sp>
      </p:grpSp>
      <p:sp>
        <p:nvSpPr>
          <p:cNvPr id="11272" name="Text Box 18"/>
          <p:cNvSpPr txBox="1">
            <a:spLocks noChangeArrowheads="1"/>
          </p:cNvSpPr>
          <p:nvPr/>
        </p:nvSpPr>
        <p:spPr bwMode="auto">
          <a:xfrm>
            <a:off x="500063" y="0"/>
            <a:ext cx="83518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реализации программы</a:t>
            </a:r>
          </a:p>
        </p:txBody>
      </p:sp>
      <p:sp>
        <p:nvSpPr>
          <p:cNvPr id="2" name="AutoShape 15"/>
          <p:cNvSpPr>
            <a:spLocks noChangeArrowheads="1"/>
          </p:cNvSpPr>
          <p:nvPr/>
        </p:nvSpPr>
        <p:spPr bwMode="auto">
          <a:xfrm>
            <a:off x="142875" y="642918"/>
            <a:ext cx="2681288" cy="1323439"/>
          </a:xfrm>
          <a:prstGeom prst="wedgeRectCallout">
            <a:avLst>
              <a:gd name="adj1" fmla="val 192430"/>
              <a:gd name="adj2" fmla="val 132582"/>
            </a:avLst>
          </a:prstGeom>
          <a:solidFill>
            <a:schemeClr val="bg1"/>
          </a:solidFill>
          <a:ln w="38100" cmpd="dbl">
            <a:solidFill>
              <a:srgbClr val="00FF00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Участие в региональных программах по профориентации</a:t>
            </a:r>
          </a:p>
        </p:txBody>
      </p:sp>
      <p:pic>
        <p:nvPicPr>
          <p:cNvPr id="19" name="Picture 2" descr="E:\папка\X4sPhlUlaC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000504"/>
            <a:ext cx="2286016" cy="268943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" name="Picture 2" descr="E:\папка\Liri1u84wu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614226"/>
            <a:ext cx="4572032" cy="324377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1" name="Picture 2" descr="E:\папка\q65vRfv9UQ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43116"/>
            <a:ext cx="2714644" cy="203598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2" name="Picture 2" descr="C:\Users\User\Desktop\IMG-20191130-WA00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642918"/>
            <a:ext cx="3214710" cy="229812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3" name="Рисунок 22" descr="C:\Users\User\Desktop\IMG_20191204_14060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3929066"/>
            <a:ext cx="185570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357950" y="1285875"/>
            <a:ext cx="2468550" cy="2339975"/>
            <a:chOff x="3360" y="96"/>
            <a:chExt cx="2208" cy="2304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 flipH="1">
              <a:off x="3360" y="96"/>
              <a:ext cx="2208" cy="2304"/>
              <a:chOff x="2064" y="480"/>
              <a:chExt cx="1900" cy="1920"/>
            </a:xfrm>
          </p:grpSpPr>
          <p:sp>
            <p:nvSpPr>
              <p:cNvPr id="17412" name="Freeform 4"/>
              <p:cNvSpPr>
                <a:spLocks/>
              </p:cNvSpPr>
              <p:nvPr/>
            </p:nvSpPr>
            <p:spPr bwMode="auto">
              <a:xfrm>
                <a:off x="2064" y="480"/>
                <a:ext cx="1900" cy="1920"/>
              </a:xfrm>
              <a:custGeom>
                <a:avLst/>
                <a:gdLst/>
                <a:ahLst/>
                <a:cxnLst>
                  <a:cxn ang="0">
                    <a:pos x="3760" y="3060"/>
                  </a:cxn>
                  <a:cxn ang="0">
                    <a:pos x="1155" y="3840"/>
                  </a:cxn>
                  <a:cxn ang="0">
                    <a:pos x="970" y="3782"/>
                  </a:cxn>
                  <a:cxn ang="0">
                    <a:pos x="753" y="2970"/>
                  </a:cxn>
                  <a:cxn ang="0">
                    <a:pos x="279" y="3158"/>
                  </a:cxn>
                  <a:cxn ang="0">
                    <a:pos x="169" y="3037"/>
                  </a:cxn>
                  <a:cxn ang="0">
                    <a:pos x="518" y="2257"/>
                  </a:cxn>
                  <a:cxn ang="0">
                    <a:pos x="0" y="641"/>
                  </a:cxn>
                  <a:cxn ang="0">
                    <a:pos x="162" y="543"/>
                  </a:cxn>
                  <a:cxn ang="0">
                    <a:pos x="3267" y="0"/>
                  </a:cxn>
                  <a:cxn ang="0">
                    <a:pos x="3715" y="2733"/>
                  </a:cxn>
                  <a:cxn ang="0">
                    <a:pos x="3800" y="2708"/>
                  </a:cxn>
                  <a:cxn ang="0">
                    <a:pos x="3800" y="2711"/>
                  </a:cxn>
                  <a:cxn ang="0">
                    <a:pos x="3800" y="2725"/>
                  </a:cxn>
                  <a:cxn ang="0">
                    <a:pos x="3798" y="2742"/>
                  </a:cxn>
                  <a:cxn ang="0">
                    <a:pos x="3794" y="2767"/>
                  </a:cxn>
                  <a:cxn ang="0">
                    <a:pos x="3787" y="2796"/>
                  </a:cxn>
                  <a:cxn ang="0">
                    <a:pos x="3777" y="2827"/>
                  </a:cxn>
                  <a:cxn ang="0">
                    <a:pos x="3762" y="2858"/>
                  </a:cxn>
                  <a:cxn ang="0">
                    <a:pos x="3740" y="2891"/>
                  </a:cxn>
                  <a:cxn ang="0">
                    <a:pos x="3760" y="3060"/>
                  </a:cxn>
                </a:cxnLst>
                <a:rect l="0" t="0" r="r" b="b"/>
                <a:pathLst>
                  <a:path w="3800" h="3840">
                    <a:moveTo>
                      <a:pt x="3760" y="3060"/>
                    </a:moveTo>
                    <a:lnTo>
                      <a:pt x="1155" y="3840"/>
                    </a:lnTo>
                    <a:lnTo>
                      <a:pt x="970" y="3782"/>
                    </a:lnTo>
                    <a:lnTo>
                      <a:pt x="753" y="2970"/>
                    </a:lnTo>
                    <a:lnTo>
                      <a:pt x="279" y="3158"/>
                    </a:lnTo>
                    <a:lnTo>
                      <a:pt x="169" y="3037"/>
                    </a:lnTo>
                    <a:lnTo>
                      <a:pt x="518" y="2257"/>
                    </a:lnTo>
                    <a:lnTo>
                      <a:pt x="0" y="641"/>
                    </a:lnTo>
                    <a:lnTo>
                      <a:pt x="162" y="543"/>
                    </a:lnTo>
                    <a:lnTo>
                      <a:pt x="3267" y="0"/>
                    </a:lnTo>
                    <a:lnTo>
                      <a:pt x="3715" y="2733"/>
                    </a:lnTo>
                    <a:lnTo>
                      <a:pt x="3800" y="2708"/>
                    </a:lnTo>
                    <a:lnTo>
                      <a:pt x="3800" y="2711"/>
                    </a:lnTo>
                    <a:lnTo>
                      <a:pt x="3800" y="2725"/>
                    </a:lnTo>
                    <a:lnTo>
                      <a:pt x="3798" y="2742"/>
                    </a:lnTo>
                    <a:lnTo>
                      <a:pt x="3794" y="2767"/>
                    </a:lnTo>
                    <a:lnTo>
                      <a:pt x="3787" y="2796"/>
                    </a:lnTo>
                    <a:lnTo>
                      <a:pt x="3777" y="2827"/>
                    </a:lnTo>
                    <a:lnTo>
                      <a:pt x="3762" y="2858"/>
                    </a:lnTo>
                    <a:lnTo>
                      <a:pt x="3740" y="2891"/>
                    </a:lnTo>
                    <a:lnTo>
                      <a:pt x="3760" y="306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200"/>
              </a:p>
            </p:txBody>
          </p:sp>
          <p:sp>
            <p:nvSpPr>
              <p:cNvPr id="17413" name="Freeform 5"/>
              <p:cNvSpPr>
                <a:spLocks/>
              </p:cNvSpPr>
              <p:nvPr/>
            </p:nvSpPr>
            <p:spPr bwMode="auto">
              <a:xfrm>
                <a:off x="2126" y="806"/>
                <a:ext cx="461" cy="1468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0" y="61"/>
                  </a:cxn>
                  <a:cxn ang="0">
                    <a:pos x="884" y="2910"/>
                  </a:cxn>
                  <a:cxn ang="0">
                    <a:pos x="922" y="2931"/>
                  </a:cxn>
                  <a:cxn ang="0">
                    <a:pos x="108" y="0"/>
                  </a:cxn>
                </a:cxnLst>
                <a:rect l="0" t="0" r="r" b="b"/>
                <a:pathLst>
                  <a:path w="922" h="2931">
                    <a:moveTo>
                      <a:pt x="108" y="0"/>
                    </a:moveTo>
                    <a:lnTo>
                      <a:pt x="0" y="61"/>
                    </a:lnTo>
                    <a:lnTo>
                      <a:pt x="884" y="2910"/>
                    </a:lnTo>
                    <a:lnTo>
                      <a:pt x="922" y="2931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2663FF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200"/>
              </a:p>
            </p:txBody>
          </p:sp>
          <p:sp>
            <p:nvSpPr>
              <p:cNvPr id="17414" name="Freeform 6"/>
              <p:cNvSpPr>
                <a:spLocks/>
              </p:cNvSpPr>
              <p:nvPr/>
            </p:nvSpPr>
            <p:spPr bwMode="auto">
              <a:xfrm>
                <a:off x="2197" y="1710"/>
                <a:ext cx="115" cy="297"/>
              </a:xfrm>
              <a:custGeom>
                <a:avLst/>
                <a:gdLst/>
                <a:ahLst/>
                <a:cxnLst>
                  <a:cxn ang="0">
                    <a:pos x="235" y="0"/>
                  </a:cxn>
                  <a:cxn ang="0">
                    <a:pos x="0" y="551"/>
                  </a:cxn>
                  <a:cxn ang="0">
                    <a:pos x="17" y="593"/>
                  </a:cxn>
                  <a:cxn ang="0">
                    <a:pos x="235" y="0"/>
                  </a:cxn>
                </a:cxnLst>
                <a:rect l="0" t="0" r="r" b="b"/>
                <a:pathLst>
                  <a:path w="235" h="593">
                    <a:moveTo>
                      <a:pt x="235" y="0"/>
                    </a:moveTo>
                    <a:lnTo>
                      <a:pt x="0" y="551"/>
                    </a:lnTo>
                    <a:lnTo>
                      <a:pt x="17" y="593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1951FF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200"/>
              </a:p>
            </p:txBody>
          </p:sp>
          <p:sp>
            <p:nvSpPr>
              <p:cNvPr id="17415" name="Freeform 7"/>
              <p:cNvSpPr>
                <a:spLocks/>
              </p:cNvSpPr>
              <p:nvPr/>
            </p:nvSpPr>
            <p:spPr bwMode="auto">
              <a:xfrm>
                <a:off x="2348" y="596"/>
                <a:ext cx="1507" cy="1551"/>
              </a:xfrm>
              <a:custGeom>
                <a:avLst/>
                <a:gdLst/>
                <a:ahLst/>
                <a:cxnLst>
                  <a:cxn ang="0">
                    <a:pos x="0" y="480"/>
                  </a:cxn>
                  <a:cxn ang="0">
                    <a:pos x="2566" y="0"/>
                  </a:cxn>
                  <a:cxn ang="0">
                    <a:pos x="3007" y="2457"/>
                  </a:cxn>
                  <a:cxn ang="0">
                    <a:pos x="753" y="3103"/>
                  </a:cxn>
                  <a:cxn ang="0">
                    <a:pos x="0" y="480"/>
                  </a:cxn>
                </a:cxnLst>
                <a:rect l="0" t="0" r="r" b="b"/>
                <a:pathLst>
                  <a:path w="3007" h="3103">
                    <a:moveTo>
                      <a:pt x="0" y="480"/>
                    </a:moveTo>
                    <a:lnTo>
                      <a:pt x="2566" y="0"/>
                    </a:lnTo>
                    <a:lnTo>
                      <a:pt x="3007" y="2457"/>
                    </a:lnTo>
                    <a:lnTo>
                      <a:pt x="753" y="3103"/>
                    </a:lnTo>
                    <a:lnTo>
                      <a:pt x="0" y="480"/>
                    </a:lnTo>
                    <a:close/>
                  </a:path>
                </a:pathLst>
              </a:custGeom>
              <a:solidFill>
                <a:srgbClr val="EAEDBF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200"/>
              </a:p>
            </p:txBody>
          </p:sp>
          <p:sp>
            <p:nvSpPr>
              <p:cNvPr id="17416" name="Freeform 8"/>
              <p:cNvSpPr>
                <a:spLocks/>
              </p:cNvSpPr>
              <p:nvPr/>
            </p:nvSpPr>
            <p:spPr bwMode="auto">
              <a:xfrm>
                <a:off x="2292" y="842"/>
                <a:ext cx="384" cy="130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768" y="2600"/>
                  </a:cxn>
                  <a:cxn ang="0">
                    <a:pos x="0" y="56"/>
                  </a:cxn>
                  <a:cxn ang="0">
                    <a:pos x="54" y="0"/>
                  </a:cxn>
                </a:cxnLst>
                <a:rect l="0" t="0" r="r" b="b"/>
                <a:pathLst>
                  <a:path w="768" h="2600">
                    <a:moveTo>
                      <a:pt x="54" y="0"/>
                    </a:moveTo>
                    <a:lnTo>
                      <a:pt x="768" y="2600"/>
                    </a:lnTo>
                    <a:lnTo>
                      <a:pt x="0" y="56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200"/>
              </a:p>
            </p:txBody>
          </p:sp>
          <p:sp>
            <p:nvSpPr>
              <p:cNvPr id="17417" name="Freeform 9"/>
              <p:cNvSpPr>
                <a:spLocks/>
              </p:cNvSpPr>
              <p:nvPr/>
            </p:nvSpPr>
            <p:spPr bwMode="auto">
              <a:xfrm>
                <a:off x="2378" y="636"/>
                <a:ext cx="1165" cy="974"/>
              </a:xfrm>
              <a:custGeom>
                <a:avLst/>
                <a:gdLst/>
                <a:ahLst/>
                <a:cxnLst>
                  <a:cxn ang="0">
                    <a:pos x="446" y="1951"/>
                  </a:cxn>
                  <a:cxn ang="0">
                    <a:pos x="0" y="435"/>
                  </a:cxn>
                  <a:cxn ang="0">
                    <a:pos x="2335" y="0"/>
                  </a:cxn>
                  <a:cxn ang="0">
                    <a:pos x="2329" y="2"/>
                  </a:cxn>
                  <a:cxn ang="0">
                    <a:pos x="2312" y="6"/>
                  </a:cxn>
                  <a:cxn ang="0">
                    <a:pos x="2285" y="12"/>
                  </a:cxn>
                  <a:cxn ang="0">
                    <a:pos x="2246" y="21"/>
                  </a:cxn>
                  <a:cxn ang="0">
                    <a:pos x="2200" y="33"/>
                  </a:cxn>
                  <a:cxn ang="0">
                    <a:pos x="2146" y="48"/>
                  </a:cxn>
                  <a:cxn ang="0">
                    <a:pos x="2083" y="67"/>
                  </a:cxn>
                  <a:cxn ang="0">
                    <a:pos x="2015" y="89"/>
                  </a:cxn>
                  <a:cxn ang="0">
                    <a:pos x="1940" y="114"/>
                  </a:cxn>
                  <a:cxn ang="0">
                    <a:pos x="1861" y="143"/>
                  </a:cxn>
                  <a:cxn ang="0">
                    <a:pos x="1778" y="175"/>
                  </a:cxn>
                  <a:cxn ang="0">
                    <a:pos x="1690" y="212"/>
                  </a:cxn>
                  <a:cxn ang="0">
                    <a:pos x="1601" y="252"/>
                  </a:cxn>
                  <a:cxn ang="0">
                    <a:pos x="1509" y="297"/>
                  </a:cxn>
                  <a:cxn ang="0">
                    <a:pos x="1416" y="345"/>
                  </a:cxn>
                  <a:cxn ang="0">
                    <a:pos x="1324" y="399"/>
                  </a:cxn>
                  <a:cxn ang="0">
                    <a:pos x="1232" y="456"/>
                  </a:cxn>
                  <a:cxn ang="0">
                    <a:pos x="1141" y="518"/>
                  </a:cxn>
                  <a:cxn ang="0">
                    <a:pos x="1053" y="585"/>
                  </a:cxn>
                  <a:cxn ang="0">
                    <a:pos x="966" y="657"/>
                  </a:cxn>
                  <a:cxn ang="0">
                    <a:pos x="883" y="734"/>
                  </a:cxn>
                  <a:cxn ang="0">
                    <a:pos x="806" y="817"/>
                  </a:cxn>
                  <a:cxn ang="0">
                    <a:pos x="733" y="903"/>
                  </a:cxn>
                  <a:cxn ang="0">
                    <a:pos x="666" y="998"/>
                  </a:cxn>
                  <a:cxn ang="0">
                    <a:pos x="606" y="1096"/>
                  </a:cxn>
                  <a:cxn ang="0">
                    <a:pos x="554" y="1200"/>
                  </a:cxn>
                  <a:cxn ang="0">
                    <a:pos x="512" y="1310"/>
                  </a:cxn>
                  <a:cxn ang="0">
                    <a:pos x="477" y="1425"/>
                  </a:cxn>
                  <a:cxn ang="0">
                    <a:pos x="452" y="1546"/>
                  </a:cxn>
                  <a:cxn ang="0">
                    <a:pos x="439" y="1675"/>
                  </a:cxn>
                  <a:cxn ang="0">
                    <a:pos x="437" y="1810"/>
                  </a:cxn>
                  <a:cxn ang="0">
                    <a:pos x="446" y="1951"/>
                  </a:cxn>
                </a:cxnLst>
                <a:rect l="0" t="0" r="r" b="b"/>
                <a:pathLst>
                  <a:path w="2335" h="1951">
                    <a:moveTo>
                      <a:pt x="446" y="1951"/>
                    </a:moveTo>
                    <a:lnTo>
                      <a:pt x="0" y="435"/>
                    </a:lnTo>
                    <a:lnTo>
                      <a:pt x="2335" y="0"/>
                    </a:lnTo>
                    <a:lnTo>
                      <a:pt x="2329" y="2"/>
                    </a:lnTo>
                    <a:lnTo>
                      <a:pt x="2312" y="6"/>
                    </a:lnTo>
                    <a:lnTo>
                      <a:pt x="2285" y="12"/>
                    </a:lnTo>
                    <a:lnTo>
                      <a:pt x="2246" y="21"/>
                    </a:lnTo>
                    <a:lnTo>
                      <a:pt x="2200" y="33"/>
                    </a:lnTo>
                    <a:lnTo>
                      <a:pt x="2146" y="48"/>
                    </a:lnTo>
                    <a:lnTo>
                      <a:pt x="2083" y="67"/>
                    </a:lnTo>
                    <a:lnTo>
                      <a:pt x="2015" y="89"/>
                    </a:lnTo>
                    <a:lnTo>
                      <a:pt x="1940" y="114"/>
                    </a:lnTo>
                    <a:lnTo>
                      <a:pt x="1861" y="143"/>
                    </a:lnTo>
                    <a:lnTo>
                      <a:pt x="1778" y="175"/>
                    </a:lnTo>
                    <a:lnTo>
                      <a:pt x="1690" y="212"/>
                    </a:lnTo>
                    <a:lnTo>
                      <a:pt x="1601" y="252"/>
                    </a:lnTo>
                    <a:lnTo>
                      <a:pt x="1509" y="297"/>
                    </a:lnTo>
                    <a:lnTo>
                      <a:pt x="1416" y="345"/>
                    </a:lnTo>
                    <a:lnTo>
                      <a:pt x="1324" y="399"/>
                    </a:lnTo>
                    <a:lnTo>
                      <a:pt x="1232" y="456"/>
                    </a:lnTo>
                    <a:lnTo>
                      <a:pt x="1141" y="518"/>
                    </a:lnTo>
                    <a:lnTo>
                      <a:pt x="1053" y="585"/>
                    </a:lnTo>
                    <a:lnTo>
                      <a:pt x="966" y="657"/>
                    </a:lnTo>
                    <a:lnTo>
                      <a:pt x="883" y="734"/>
                    </a:lnTo>
                    <a:lnTo>
                      <a:pt x="806" y="817"/>
                    </a:lnTo>
                    <a:lnTo>
                      <a:pt x="733" y="903"/>
                    </a:lnTo>
                    <a:lnTo>
                      <a:pt x="666" y="998"/>
                    </a:lnTo>
                    <a:lnTo>
                      <a:pt x="606" y="1096"/>
                    </a:lnTo>
                    <a:lnTo>
                      <a:pt x="554" y="1200"/>
                    </a:lnTo>
                    <a:lnTo>
                      <a:pt x="512" y="1310"/>
                    </a:lnTo>
                    <a:lnTo>
                      <a:pt x="477" y="1425"/>
                    </a:lnTo>
                    <a:lnTo>
                      <a:pt x="452" y="1546"/>
                    </a:lnTo>
                    <a:lnTo>
                      <a:pt x="439" y="1675"/>
                    </a:lnTo>
                    <a:lnTo>
                      <a:pt x="437" y="1810"/>
                    </a:lnTo>
                    <a:lnTo>
                      <a:pt x="446" y="1951"/>
                    </a:lnTo>
                    <a:close/>
                  </a:path>
                </a:pathLst>
              </a:custGeom>
              <a:solidFill>
                <a:srgbClr val="C6C687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200"/>
              </a:p>
            </p:txBody>
          </p:sp>
          <p:sp>
            <p:nvSpPr>
              <p:cNvPr id="17418" name="Freeform 10"/>
              <p:cNvSpPr>
                <a:spLocks/>
              </p:cNvSpPr>
              <p:nvPr/>
            </p:nvSpPr>
            <p:spPr bwMode="auto">
              <a:xfrm>
                <a:off x="2684" y="2138"/>
                <a:ext cx="347" cy="103"/>
              </a:xfrm>
              <a:custGeom>
                <a:avLst/>
                <a:gdLst/>
                <a:ahLst/>
                <a:cxnLst>
                  <a:cxn ang="0">
                    <a:pos x="0" y="206"/>
                  </a:cxn>
                  <a:cxn ang="0">
                    <a:pos x="693" y="0"/>
                  </a:cxn>
                  <a:cxn ang="0">
                    <a:pos x="693" y="2"/>
                  </a:cxn>
                  <a:cxn ang="0">
                    <a:pos x="695" y="6"/>
                  </a:cxn>
                  <a:cxn ang="0">
                    <a:pos x="695" y="14"/>
                  </a:cxn>
                  <a:cxn ang="0">
                    <a:pos x="693" y="25"/>
                  </a:cxn>
                  <a:cxn ang="0">
                    <a:pos x="689" y="37"/>
                  </a:cxn>
                  <a:cxn ang="0">
                    <a:pos x="683" y="50"/>
                  </a:cxn>
                  <a:cxn ang="0">
                    <a:pos x="674" y="66"/>
                  </a:cxn>
                  <a:cxn ang="0">
                    <a:pos x="660" y="81"/>
                  </a:cxn>
                  <a:cxn ang="0">
                    <a:pos x="641" y="98"/>
                  </a:cxn>
                  <a:cxn ang="0">
                    <a:pos x="616" y="116"/>
                  </a:cxn>
                  <a:cxn ang="0">
                    <a:pos x="583" y="131"/>
                  </a:cxn>
                  <a:cxn ang="0">
                    <a:pos x="543" y="148"/>
                  </a:cxn>
                  <a:cxn ang="0">
                    <a:pos x="495" y="164"/>
                  </a:cxn>
                  <a:cxn ang="0">
                    <a:pos x="437" y="177"/>
                  </a:cxn>
                  <a:cxn ang="0">
                    <a:pos x="369" y="191"/>
                  </a:cxn>
                  <a:cxn ang="0">
                    <a:pos x="290" y="200"/>
                  </a:cxn>
                  <a:cxn ang="0">
                    <a:pos x="0" y="206"/>
                  </a:cxn>
                </a:cxnLst>
                <a:rect l="0" t="0" r="r" b="b"/>
                <a:pathLst>
                  <a:path w="695" h="206">
                    <a:moveTo>
                      <a:pt x="0" y="206"/>
                    </a:moveTo>
                    <a:lnTo>
                      <a:pt x="693" y="0"/>
                    </a:lnTo>
                    <a:lnTo>
                      <a:pt x="693" y="2"/>
                    </a:lnTo>
                    <a:lnTo>
                      <a:pt x="695" y="6"/>
                    </a:lnTo>
                    <a:lnTo>
                      <a:pt x="695" y="14"/>
                    </a:lnTo>
                    <a:lnTo>
                      <a:pt x="693" y="25"/>
                    </a:lnTo>
                    <a:lnTo>
                      <a:pt x="689" y="37"/>
                    </a:lnTo>
                    <a:lnTo>
                      <a:pt x="683" y="50"/>
                    </a:lnTo>
                    <a:lnTo>
                      <a:pt x="674" y="66"/>
                    </a:lnTo>
                    <a:lnTo>
                      <a:pt x="660" y="81"/>
                    </a:lnTo>
                    <a:lnTo>
                      <a:pt x="641" y="98"/>
                    </a:lnTo>
                    <a:lnTo>
                      <a:pt x="616" y="116"/>
                    </a:lnTo>
                    <a:lnTo>
                      <a:pt x="583" y="131"/>
                    </a:lnTo>
                    <a:lnTo>
                      <a:pt x="543" y="148"/>
                    </a:lnTo>
                    <a:lnTo>
                      <a:pt x="495" y="164"/>
                    </a:lnTo>
                    <a:lnTo>
                      <a:pt x="437" y="177"/>
                    </a:lnTo>
                    <a:lnTo>
                      <a:pt x="369" y="191"/>
                    </a:lnTo>
                    <a:lnTo>
                      <a:pt x="290" y="200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6D6D6D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200"/>
              </a:p>
            </p:txBody>
          </p:sp>
          <p:sp>
            <p:nvSpPr>
              <p:cNvPr id="17419" name="Freeform 11"/>
              <p:cNvSpPr>
                <a:spLocks/>
              </p:cNvSpPr>
              <p:nvPr/>
            </p:nvSpPr>
            <p:spPr bwMode="auto">
              <a:xfrm>
                <a:off x="3579" y="1879"/>
                <a:ext cx="338" cy="103"/>
              </a:xfrm>
              <a:custGeom>
                <a:avLst/>
                <a:gdLst/>
                <a:ahLst/>
                <a:cxnLst>
                  <a:cxn ang="0">
                    <a:pos x="0" y="199"/>
                  </a:cxn>
                  <a:cxn ang="0">
                    <a:pos x="676" y="0"/>
                  </a:cxn>
                  <a:cxn ang="0">
                    <a:pos x="676" y="2"/>
                  </a:cxn>
                  <a:cxn ang="0">
                    <a:pos x="674" y="6"/>
                  </a:cxn>
                  <a:cxn ang="0">
                    <a:pos x="670" y="14"/>
                  </a:cxn>
                  <a:cxn ang="0">
                    <a:pos x="664" y="25"/>
                  </a:cxn>
                  <a:cxn ang="0">
                    <a:pos x="657" y="37"/>
                  </a:cxn>
                  <a:cxn ang="0">
                    <a:pos x="645" y="52"/>
                  </a:cxn>
                  <a:cxn ang="0">
                    <a:pos x="630" y="68"/>
                  </a:cxn>
                  <a:cxn ang="0">
                    <a:pos x="612" y="83"/>
                  </a:cxn>
                  <a:cxn ang="0">
                    <a:pos x="587" y="100"/>
                  </a:cxn>
                  <a:cxn ang="0">
                    <a:pos x="558" y="118"/>
                  </a:cxn>
                  <a:cxn ang="0">
                    <a:pos x="524" y="135"/>
                  </a:cxn>
                  <a:cxn ang="0">
                    <a:pos x="483" y="152"/>
                  </a:cxn>
                  <a:cxn ang="0">
                    <a:pos x="435" y="168"/>
                  </a:cxn>
                  <a:cxn ang="0">
                    <a:pos x="379" y="183"/>
                  </a:cxn>
                  <a:cxn ang="0">
                    <a:pos x="318" y="197"/>
                  </a:cxn>
                  <a:cxn ang="0">
                    <a:pos x="247" y="208"/>
                  </a:cxn>
                  <a:cxn ang="0">
                    <a:pos x="0" y="199"/>
                  </a:cxn>
                </a:cxnLst>
                <a:rect l="0" t="0" r="r" b="b"/>
                <a:pathLst>
                  <a:path w="676" h="208">
                    <a:moveTo>
                      <a:pt x="0" y="199"/>
                    </a:moveTo>
                    <a:lnTo>
                      <a:pt x="676" y="0"/>
                    </a:lnTo>
                    <a:lnTo>
                      <a:pt x="676" y="2"/>
                    </a:lnTo>
                    <a:lnTo>
                      <a:pt x="674" y="6"/>
                    </a:lnTo>
                    <a:lnTo>
                      <a:pt x="670" y="14"/>
                    </a:lnTo>
                    <a:lnTo>
                      <a:pt x="664" y="25"/>
                    </a:lnTo>
                    <a:lnTo>
                      <a:pt x="657" y="37"/>
                    </a:lnTo>
                    <a:lnTo>
                      <a:pt x="645" y="52"/>
                    </a:lnTo>
                    <a:lnTo>
                      <a:pt x="630" y="68"/>
                    </a:lnTo>
                    <a:lnTo>
                      <a:pt x="612" y="83"/>
                    </a:lnTo>
                    <a:lnTo>
                      <a:pt x="587" y="100"/>
                    </a:lnTo>
                    <a:lnTo>
                      <a:pt x="558" y="118"/>
                    </a:lnTo>
                    <a:lnTo>
                      <a:pt x="524" y="135"/>
                    </a:lnTo>
                    <a:lnTo>
                      <a:pt x="483" y="152"/>
                    </a:lnTo>
                    <a:lnTo>
                      <a:pt x="435" y="168"/>
                    </a:lnTo>
                    <a:lnTo>
                      <a:pt x="379" y="183"/>
                    </a:lnTo>
                    <a:lnTo>
                      <a:pt x="318" y="197"/>
                    </a:lnTo>
                    <a:lnTo>
                      <a:pt x="247" y="208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6D6D6D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200"/>
              </a:p>
            </p:txBody>
          </p:sp>
        </p:grpSp>
        <p:sp>
          <p:nvSpPr>
            <p:cNvPr id="11276" name="Text Box 12"/>
            <p:cNvSpPr txBox="1">
              <a:spLocks noChangeArrowheads="1"/>
            </p:cNvSpPr>
            <p:nvPr/>
          </p:nvSpPr>
          <p:spPr bwMode="auto">
            <a:xfrm rot="940369">
              <a:off x="3415" y="726"/>
              <a:ext cx="1632" cy="1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sz="2400" b="1" dirty="0">
                  <a:latin typeface="Arial Narrow" pitchFamily="34" charset="0"/>
                </a:rPr>
                <a:t>Программа воспитания и развития </a:t>
              </a:r>
            </a:p>
          </p:txBody>
        </p:sp>
      </p:grpSp>
      <p:sp>
        <p:nvSpPr>
          <p:cNvPr id="11272" name="Text Box 18"/>
          <p:cNvSpPr txBox="1">
            <a:spLocks noChangeArrowheads="1"/>
          </p:cNvSpPr>
          <p:nvPr/>
        </p:nvSpPr>
        <p:spPr bwMode="auto">
          <a:xfrm>
            <a:off x="500063" y="0"/>
            <a:ext cx="83518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реализации программы</a:t>
            </a:r>
          </a:p>
        </p:txBody>
      </p:sp>
      <p:sp>
        <p:nvSpPr>
          <p:cNvPr id="2" name="AutoShape 15"/>
          <p:cNvSpPr>
            <a:spLocks noChangeArrowheads="1"/>
          </p:cNvSpPr>
          <p:nvPr/>
        </p:nvSpPr>
        <p:spPr bwMode="auto">
          <a:xfrm>
            <a:off x="142875" y="642918"/>
            <a:ext cx="2681288" cy="1015663"/>
          </a:xfrm>
          <a:prstGeom prst="wedgeRectCallout">
            <a:avLst>
              <a:gd name="adj1" fmla="val 218315"/>
              <a:gd name="adj2" fmla="val 186691"/>
            </a:avLst>
          </a:prstGeom>
          <a:solidFill>
            <a:schemeClr val="bg1"/>
          </a:solidFill>
          <a:ln w="38100" cmpd="dbl">
            <a:solidFill>
              <a:srgbClr val="00FF00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Участие в программах </a:t>
            </a:r>
          </a:p>
          <a:p>
            <a:pPr algn="ctr" eaLnBrk="0" hangingPunct="0"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портале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Проектория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 descr="https://sun9-31.userapi.com/c857428/v857428912/9d2c9/Yq-_OM2Diw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786190"/>
            <a:ext cx="3571900" cy="255056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4276" name="Picture 4" descr="https://pbs.twimg.com/media/DV2hNBpW4AAY3cQ.jpg:lar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928802"/>
            <a:ext cx="4786346" cy="226000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3" name="Picture 6" descr="https://276709.selcdn.ru/projectoria/8d8818c8/4b2aa9fc/3b797144b744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4429132"/>
            <a:ext cx="3357586" cy="21740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357950" y="1285875"/>
            <a:ext cx="2468550" cy="2339975"/>
            <a:chOff x="3360" y="96"/>
            <a:chExt cx="2208" cy="2304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 flipH="1">
              <a:off x="3360" y="96"/>
              <a:ext cx="2208" cy="2304"/>
              <a:chOff x="2064" y="480"/>
              <a:chExt cx="1900" cy="1920"/>
            </a:xfrm>
          </p:grpSpPr>
          <p:sp>
            <p:nvSpPr>
              <p:cNvPr id="17412" name="Freeform 4"/>
              <p:cNvSpPr>
                <a:spLocks/>
              </p:cNvSpPr>
              <p:nvPr/>
            </p:nvSpPr>
            <p:spPr bwMode="auto">
              <a:xfrm>
                <a:off x="2064" y="480"/>
                <a:ext cx="1900" cy="1920"/>
              </a:xfrm>
              <a:custGeom>
                <a:avLst/>
                <a:gdLst/>
                <a:ahLst/>
                <a:cxnLst>
                  <a:cxn ang="0">
                    <a:pos x="3760" y="3060"/>
                  </a:cxn>
                  <a:cxn ang="0">
                    <a:pos x="1155" y="3840"/>
                  </a:cxn>
                  <a:cxn ang="0">
                    <a:pos x="970" y="3782"/>
                  </a:cxn>
                  <a:cxn ang="0">
                    <a:pos x="753" y="2970"/>
                  </a:cxn>
                  <a:cxn ang="0">
                    <a:pos x="279" y="3158"/>
                  </a:cxn>
                  <a:cxn ang="0">
                    <a:pos x="169" y="3037"/>
                  </a:cxn>
                  <a:cxn ang="0">
                    <a:pos x="518" y="2257"/>
                  </a:cxn>
                  <a:cxn ang="0">
                    <a:pos x="0" y="641"/>
                  </a:cxn>
                  <a:cxn ang="0">
                    <a:pos x="162" y="543"/>
                  </a:cxn>
                  <a:cxn ang="0">
                    <a:pos x="3267" y="0"/>
                  </a:cxn>
                  <a:cxn ang="0">
                    <a:pos x="3715" y="2733"/>
                  </a:cxn>
                  <a:cxn ang="0">
                    <a:pos x="3800" y="2708"/>
                  </a:cxn>
                  <a:cxn ang="0">
                    <a:pos x="3800" y="2711"/>
                  </a:cxn>
                  <a:cxn ang="0">
                    <a:pos x="3800" y="2725"/>
                  </a:cxn>
                  <a:cxn ang="0">
                    <a:pos x="3798" y="2742"/>
                  </a:cxn>
                  <a:cxn ang="0">
                    <a:pos x="3794" y="2767"/>
                  </a:cxn>
                  <a:cxn ang="0">
                    <a:pos x="3787" y="2796"/>
                  </a:cxn>
                  <a:cxn ang="0">
                    <a:pos x="3777" y="2827"/>
                  </a:cxn>
                  <a:cxn ang="0">
                    <a:pos x="3762" y="2858"/>
                  </a:cxn>
                  <a:cxn ang="0">
                    <a:pos x="3740" y="2891"/>
                  </a:cxn>
                  <a:cxn ang="0">
                    <a:pos x="3760" y="3060"/>
                  </a:cxn>
                </a:cxnLst>
                <a:rect l="0" t="0" r="r" b="b"/>
                <a:pathLst>
                  <a:path w="3800" h="3840">
                    <a:moveTo>
                      <a:pt x="3760" y="3060"/>
                    </a:moveTo>
                    <a:lnTo>
                      <a:pt x="1155" y="3840"/>
                    </a:lnTo>
                    <a:lnTo>
                      <a:pt x="970" y="3782"/>
                    </a:lnTo>
                    <a:lnTo>
                      <a:pt x="753" y="2970"/>
                    </a:lnTo>
                    <a:lnTo>
                      <a:pt x="279" y="3158"/>
                    </a:lnTo>
                    <a:lnTo>
                      <a:pt x="169" y="3037"/>
                    </a:lnTo>
                    <a:lnTo>
                      <a:pt x="518" y="2257"/>
                    </a:lnTo>
                    <a:lnTo>
                      <a:pt x="0" y="641"/>
                    </a:lnTo>
                    <a:lnTo>
                      <a:pt x="162" y="543"/>
                    </a:lnTo>
                    <a:lnTo>
                      <a:pt x="3267" y="0"/>
                    </a:lnTo>
                    <a:lnTo>
                      <a:pt x="3715" y="2733"/>
                    </a:lnTo>
                    <a:lnTo>
                      <a:pt x="3800" y="2708"/>
                    </a:lnTo>
                    <a:lnTo>
                      <a:pt x="3800" y="2711"/>
                    </a:lnTo>
                    <a:lnTo>
                      <a:pt x="3800" y="2725"/>
                    </a:lnTo>
                    <a:lnTo>
                      <a:pt x="3798" y="2742"/>
                    </a:lnTo>
                    <a:lnTo>
                      <a:pt x="3794" y="2767"/>
                    </a:lnTo>
                    <a:lnTo>
                      <a:pt x="3787" y="2796"/>
                    </a:lnTo>
                    <a:lnTo>
                      <a:pt x="3777" y="2827"/>
                    </a:lnTo>
                    <a:lnTo>
                      <a:pt x="3762" y="2858"/>
                    </a:lnTo>
                    <a:lnTo>
                      <a:pt x="3740" y="2891"/>
                    </a:lnTo>
                    <a:lnTo>
                      <a:pt x="3760" y="306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200"/>
              </a:p>
            </p:txBody>
          </p:sp>
          <p:sp>
            <p:nvSpPr>
              <p:cNvPr id="17413" name="Freeform 5"/>
              <p:cNvSpPr>
                <a:spLocks/>
              </p:cNvSpPr>
              <p:nvPr/>
            </p:nvSpPr>
            <p:spPr bwMode="auto">
              <a:xfrm>
                <a:off x="2126" y="806"/>
                <a:ext cx="461" cy="1468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0" y="61"/>
                  </a:cxn>
                  <a:cxn ang="0">
                    <a:pos x="884" y="2910"/>
                  </a:cxn>
                  <a:cxn ang="0">
                    <a:pos x="922" y="2931"/>
                  </a:cxn>
                  <a:cxn ang="0">
                    <a:pos x="108" y="0"/>
                  </a:cxn>
                </a:cxnLst>
                <a:rect l="0" t="0" r="r" b="b"/>
                <a:pathLst>
                  <a:path w="922" h="2931">
                    <a:moveTo>
                      <a:pt x="108" y="0"/>
                    </a:moveTo>
                    <a:lnTo>
                      <a:pt x="0" y="61"/>
                    </a:lnTo>
                    <a:lnTo>
                      <a:pt x="884" y="2910"/>
                    </a:lnTo>
                    <a:lnTo>
                      <a:pt x="922" y="2931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2663FF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200"/>
              </a:p>
            </p:txBody>
          </p:sp>
          <p:sp>
            <p:nvSpPr>
              <p:cNvPr id="17414" name="Freeform 6"/>
              <p:cNvSpPr>
                <a:spLocks/>
              </p:cNvSpPr>
              <p:nvPr/>
            </p:nvSpPr>
            <p:spPr bwMode="auto">
              <a:xfrm>
                <a:off x="2197" y="1710"/>
                <a:ext cx="115" cy="297"/>
              </a:xfrm>
              <a:custGeom>
                <a:avLst/>
                <a:gdLst/>
                <a:ahLst/>
                <a:cxnLst>
                  <a:cxn ang="0">
                    <a:pos x="235" y="0"/>
                  </a:cxn>
                  <a:cxn ang="0">
                    <a:pos x="0" y="551"/>
                  </a:cxn>
                  <a:cxn ang="0">
                    <a:pos x="17" y="593"/>
                  </a:cxn>
                  <a:cxn ang="0">
                    <a:pos x="235" y="0"/>
                  </a:cxn>
                </a:cxnLst>
                <a:rect l="0" t="0" r="r" b="b"/>
                <a:pathLst>
                  <a:path w="235" h="593">
                    <a:moveTo>
                      <a:pt x="235" y="0"/>
                    </a:moveTo>
                    <a:lnTo>
                      <a:pt x="0" y="551"/>
                    </a:lnTo>
                    <a:lnTo>
                      <a:pt x="17" y="593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1951FF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200"/>
              </a:p>
            </p:txBody>
          </p:sp>
          <p:sp>
            <p:nvSpPr>
              <p:cNvPr id="17415" name="Freeform 7"/>
              <p:cNvSpPr>
                <a:spLocks/>
              </p:cNvSpPr>
              <p:nvPr/>
            </p:nvSpPr>
            <p:spPr bwMode="auto">
              <a:xfrm>
                <a:off x="2348" y="596"/>
                <a:ext cx="1507" cy="1551"/>
              </a:xfrm>
              <a:custGeom>
                <a:avLst/>
                <a:gdLst/>
                <a:ahLst/>
                <a:cxnLst>
                  <a:cxn ang="0">
                    <a:pos x="0" y="480"/>
                  </a:cxn>
                  <a:cxn ang="0">
                    <a:pos x="2566" y="0"/>
                  </a:cxn>
                  <a:cxn ang="0">
                    <a:pos x="3007" y="2457"/>
                  </a:cxn>
                  <a:cxn ang="0">
                    <a:pos x="753" y="3103"/>
                  </a:cxn>
                  <a:cxn ang="0">
                    <a:pos x="0" y="480"/>
                  </a:cxn>
                </a:cxnLst>
                <a:rect l="0" t="0" r="r" b="b"/>
                <a:pathLst>
                  <a:path w="3007" h="3103">
                    <a:moveTo>
                      <a:pt x="0" y="480"/>
                    </a:moveTo>
                    <a:lnTo>
                      <a:pt x="2566" y="0"/>
                    </a:lnTo>
                    <a:lnTo>
                      <a:pt x="3007" y="2457"/>
                    </a:lnTo>
                    <a:lnTo>
                      <a:pt x="753" y="3103"/>
                    </a:lnTo>
                    <a:lnTo>
                      <a:pt x="0" y="480"/>
                    </a:lnTo>
                    <a:close/>
                  </a:path>
                </a:pathLst>
              </a:custGeom>
              <a:solidFill>
                <a:srgbClr val="EAEDBF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200"/>
              </a:p>
            </p:txBody>
          </p:sp>
          <p:sp>
            <p:nvSpPr>
              <p:cNvPr id="17416" name="Freeform 8"/>
              <p:cNvSpPr>
                <a:spLocks/>
              </p:cNvSpPr>
              <p:nvPr/>
            </p:nvSpPr>
            <p:spPr bwMode="auto">
              <a:xfrm>
                <a:off x="2292" y="842"/>
                <a:ext cx="384" cy="130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768" y="2600"/>
                  </a:cxn>
                  <a:cxn ang="0">
                    <a:pos x="0" y="56"/>
                  </a:cxn>
                  <a:cxn ang="0">
                    <a:pos x="54" y="0"/>
                  </a:cxn>
                </a:cxnLst>
                <a:rect l="0" t="0" r="r" b="b"/>
                <a:pathLst>
                  <a:path w="768" h="2600">
                    <a:moveTo>
                      <a:pt x="54" y="0"/>
                    </a:moveTo>
                    <a:lnTo>
                      <a:pt x="768" y="2600"/>
                    </a:lnTo>
                    <a:lnTo>
                      <a:pt x="0" y="56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200"/>
              </a:p>
            </p:txBody>
          </p:sp>
          <p:sp>
            <p:nvSpPr>
              <p:cNvPr id="17417" name="Freeform 9"/>
              <p:cNvSpPr>
                <a:spLocks/>
              </p:cNvSpPr>
              <p:nvPr/>
            </p:nvSpPr>
            <p:spPr bwMode="auto">
              <a:xfrm>
                <a:off x="2378" y="636"/>
                <a:ext cx="1165" cy="974"/>
              </a:xfrm>
              <a:custGeom>
                <a:avLst/>
                <a:gdLst/>
                <a:ahLst/>
                <a:cxnLst>
                  <a:cxn ang="0">
                    <a:pos x="446" y="1951"/>
                  </a:cxn>
                  <a:cxn ang="0">
                    <a:pos x="0" y="435"/>
                  </a:cxn>
                  <a:cxn ang="0">
                    <a:pos x="2335" y="0"/>
                  </a:cxn>
                  <a:cxn ang="0">
                    <a:pos x="2329" y="2"/>
                  </a:cxn>
                  <a:cxn ang="0">
                    <a:pos x="2312" y="6"/>
                  </a:cxn>
                  <a:cxn ang="0">
                    <a:pos x="2285" y="12"/>
                  </a:cxn>
                  <a:cxn ang="0">
                    <a:pos x="2246" y="21"/>
                  </a:cxn>
                  <a:cxn ang="0">
                    <a:pos x="2200" y="33"/>
                  </a:cxn>
                  <a:cxn ang="0">
                    <a:pos x="2146" y="48"/>
                  </a:cxn>
                  <a:cxn ang="0">
                    <a:pos x="2083" y="67"/>
                  </a:cxn>
                  <a:cxn ang="0">
                    <a:pos x="2015" y="89"/>
                  </a:cxn>
                  <a:cxn ang="0">
                    <a:pos x="1940" y="114"/>
                  </a:cxn>
                  <a:cxn ang="0">
                    <a:pos x="1861" y="143"/>
                  </a:cxn>
                  <a:cxn ang="0">
                    <a:pos x="1778" y="175"/>
                  </a:cxn>
                  <a:cxn ang="0">
                    <a:pos x="1690" y="212"/>
                  </a:cxn>
                  <a:cxn ang="0">
                    <a:pos x="1601" y="252"/>
                  </a:cxn>
                  <a:cxn ang="0">
                    <a:pos x="1509" y="297"/>
                  </a:cxn>
                  <a:cxn ang="0">
                    <a:pos x="1416" y="345"/>
                  </a:cxn>
                  <a:cxn ang="0">
                    <a:pos x="1324" y="399"/>
                  </a:cxn>
                  <a:cxn ang="0">
                    <a:pos x="1232" y="456"/>
                  </a:cxn>
                  <a:cxn ang="0">
                    <a:pos x="1141" y="518"/>
                  </a:cxn>
                  <a:cxn ang="0">
                    <a:pos x="1053" y="585"/>
                  </a:cxn>
                  <a:cxn ang="0">
                    <a:pos x="966" y="657"/>
                  </a:cxn>
                  <a:cxn ang="0">
                    <a:pos x="883" y="734"/>
                  </a:cxn>
                  <a:cxn ang="0">
                    <a:pos x="806" y="817"/>
                  </a:cxn>
                  <a:cxn ang="0">
                    <a:pos x="733" y="903"/>
                  </a:cxn>
                  <a:cxn ang="0">
                    <a:pos x="666" y="998"/>
                  </a:cxn>
                  <a:cxn ang="0">
                    <a:pos x="606" y="1096"/>
                  </a:cxn>
                  <a:cxn ang="0">
                    <a:pos x="554" y="1200"/>
                  </a:cxn>
                  <a:cxn ang="0">
                    <a:pos x="512" y="1310"/>
                  </a:cxn>
                  <a:cxn ang="0">
                    <a:pos x="477" y="1425"/>
                  </a:cxn>
                  <a:cxn ang="0">
                    <a:pos x="452" y="1546"/>
                  </a:cxn>
                  <a:cxn ang="0">
                    <a:pos x="439" y="1675"/>
                  </a:cxn>
                  <a:cxn ang="0">
                    <a:pos x="437" y="1810"/>
                  </a:cxn>
                  <a:cxn ang="0">
                    <a:pos x="446" y="1951"/>
                  </a:cxn>
                </a:cxnLst>
                <a:rect l="0" t="0" r="r" b="b"/>
                <a:pathLst>
                  <a:path w="2335" h="1951">
                    <a:moveTo>
                      <a:pt x="446" y="1951"/>
                    </a:moveTo>
                    <a:lnTo>
                      <a:pt x="0" y="435"/>
                    </a:lnTo>
                    <a:lnTo>
                      <a:pt x="2335" y="0"/>
                    </a:lnTo>
                    <a:lnTo>
                      <a:pt x="2329" y="2"/>
                    </a:lnTo>
                    <a:lnTo>
                      <a:pt x="2312" y="6"/>
                    </a:lnTo>
                    <a:lnTo>
                      <a:pt x="2285" y="12"/>
                    </a:lnTo>
                    <a:lnTo>
                      <a:pt x="2246" y="21"/>
                    </a:lnTo>
                    <a:lnTo>
                      <a:pt x="2200" y="33"/>
                    </a:lnTo>
                    <a:lnTo>
                      <a:pt x="2146" y="48"/>
                    </a:lnTo>
                    <a:lnTo>
                      <a:pt x="2083" y="67"/>
                    </a:lnTo>
                    <a:lnTo>
                      <a:pt x="2015" y="89"/>
                    </a:lnTo>
                    <a:lnTo>
                      <a:pt x="1940" y="114"/>
                    </a:lnTo>
                    <a:lnTo>
                      <a:pt x="1861" y="143"/>
                    </a:lnTo>
                    <a:lnTo>
                      <a:pt x="1778" y="175"/>
                    </a:lnTo>
                    <a:lnTo>
                      <a:pt x="1690" y="212"/>
                    </a:lnTo>
                    <a:lnTo>
                      <a:pt x="1601" y="252"/>
                    </a:lnTo>
                    <a:lnTo>
                      <a:pt x="1509" y="297"/>
                    </a:lnTo>
                    <a:lnTo>
                      <a:pt x="1416" y="345"/>
                    </a:lnTo>
                    <a:lnTo>
                      <a:pt x="1324" y="399"/>
                    </a:lnTo>
                    <a:lnTo>
                      <a:pt x="1232" y="456"/>
                    </a:lnTo>
                    <a:lnTo>
                      <a:pt x="1141" y="518"/>
                    </a:lnTo>
                    <a:lnTo>
                      <a:pt x="1053" y="585"/>
                    </a:lnTo>
                    <a:lnTo>
                      <a:pt x="966" y="657"/>
                    </a:lnTo>
                    <a:lnTo>
                      <a:pt x="883" y="734"/>
                    </a:lnTo>
                    <a:lnTo>
                      <a:pt x="806" y="817"/>
                    </a:lnTo>
                    <a:lnTo>
                      <a:pt x="733" y="903"/>
                    </a:lnTo>
                    <a:lnTo>
                      <a:pt x="666" y="998"/>
                    </a:lnTo>
                    <a:lnTo>
                      <a:pt x="606" y="1096"/>
                    </a:lnTo>
                    <a:lnTo>
                      <a:pt x="554" y="1200"/>
                    </a:lnTo>
                    <a:lnTo>
                      <a:pt x="512" y="1310"/>
                    </a:lnTo>
                    <a:lnTo>
                      <a:pt x="477" y="1425"/>
                    </a:lnTo>
                    <a:lnTo>
                      <a:pt x="452" y="1546"/>
                    </a:lnTo>
                    <a:lnTo>
                      <a:pt x="439" y="1675"/>
                    </a:lnTo>
                    <a:lnTo>
                      <a:pt x="437" y="1810"/>
                    </a:lnTo>
                    <a:lnTo>
                      <a:pt x="446" y="1951"/>
                    </a:lnTo>
                    <a:close/>
                  </a:path>
                </a:pathLst>
              </a:custGeom>
              <a:solidFill>
                <a:srgbClr val="C6C687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200"/>
              </a:p>
            </p:txBody>
          </p:sp>
          <p:sp>
            <p:nvSpPr>
              <p:cNvPr id="17418" name="Freeform 10"/>
              <p:cNvSpPr>
                <a:spLocks/>
              </p:cNvSpPr>
              <p:nvPr/>
            </p:nvSpPr>
            <p:spPr bwMode="auto">
              <a:xfrm>
                <a:off x="2684" y="2138"/>
                <a:ext cx="347" cy="103"/>
              </a:xfrm>
              <a:custGeom>
                <a:avLst/>
                <a:gdLst/>
                <a:ahLst/>
                <a:cxnLst>
                  <a:cxn ang="0">
                    <a:pos x="0" y="206"/>
                  </a:cxn>
                  <a:cxn ang="0">
                    <a:pos x="693" y="0"/>
                  </a:cxn>
                  <a:cxn ang="0">
                    <a:pos x="693" y="2"/>
                  </a:cxn>
                  <a:cxn ang="0">
                    <a:pos x="695" y="6"/>
                  </a:cxn>
                  <a:cxn ang="0">
                    <a:pos x="695" y="14"/>
                  </a:cxn>
                  <a:cxn ang="0">
                    <a:pos x="693" y="25"/>
                  </a:cxn>
                  <a:cxn ang="0">
                    <a:pos x="689" y="37"/>
                  </a:cxn>
                  <a:cxn ang="0">
                    <a:pos x="683" y="50"/>
                  </a:cxn>
                  <a:cxn ang="0">
                    <a:pos x="674" y="66"/>
                  </a:cxn>
                  <a:cxn ang="0">
                    <a:pos x="660" y="81"/>
                  </a:cxn>
                  <a:cxn ang="0">
                    <a:pos x="641" y="98"/>
                  </a:cxn>
                  <a:cxn ang="0">
                    <a:pos x="616" y="116"/>
                  </a:cxn>
                  <a:cxn ang="0">
                    <a:pos x="583" y="131"/>
                  </a:cxn>
                  <a:cxn ang="0">
                    <a:pos x="543" y="148"/>
                  </a:cxn>
                  <a:cxn ang="0">
                    <a:pos x="495" y="164"/>
                  </a:cxn>
                  <a:cxn ang="0">
                    <a:pos x="437" y="177"/>
                  </a:cxn>
                  <a:cxn ang="0">
                    <a:pos x="369" y="191"/>
                  </a:cxn>
                  <a:cxn ang="0">
                    <a:pos x="290" y="200"/>
                  </a:cxn>
                  <a:cxn ang="0">
                    <a:pos x="0" y="206"/>
                  </a:cxn>
                </a:cxnLst>
                <a:rect l="0" t="0" r="r" b="b"/>
                <a:pathLst>
                  <a:path w="695" h="206">
                    <a:moveTo>
                      <a:pt x="0" y="206"/>
                    </a:moveTo>
                    <a:lnTo>
                      <a:pt x="693" y="0"/>
                    </a:lnTo>
                    <a:lnTo>
                      <a:pt x="693" y="2"/>
                    </a:lnTo>
                    <a:lnTo>
                      <a:pt x="695" y="6"/>
                    </a:lnTo>
                    <a:lnTo>
                      <a:pt x="695" y="14"/>
                    </a:lnTo>
                    <a:lnTo>
                      <a:pt x="693" y="25"/>
                    </a:lnTo>
                    <a:lnTo>
                      <a:pt x="689" y="37"/>
                    </a:lnTo>
                    <a:lnTo>
                      <a:pt x="683" y="50"/>
                    </a:lnTo>
                    <a:lnTo>
                      <a:pt x="674" y="66"/>
                    </a:lnTo>
                    <a:lnTo>
                      <a:pt x="660" y="81"/>
                    </a:lnTo>
                    <a:lnTo>
                      <a:pt x="641" y="98"/>
                    </a:lnTo>
                    <a:lnTo>
                      <a:pt x="616" y="116"/>
                    </a:lnTo>
                    <a:lnTo>
                      <a:pt x="583" y="131"/>
                    </a:lnTo>
                    <a:lnTo>
                      <a:pt x="543" y="148"/>
                    </a:lnTo>
                    <a:lnTo>
                      <a:pt x="495" y="164"/>
                    </a:lnTo>
                    <a:lnTo>
                      <a:pt x="437" y="177"/>
                    </a:lnTo>
                    <a:lnTo>
                      <a:pt x="369" y="191"/>
                    </a:lnTo>
                    <a:lnTo>
                      <a:pt x="290" y="200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6D6D6D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200"/>
              </a:p>
            </p:txBody>
          </p:sp>
          <p:sp>
            <p:nvSpPr>
              <p:cNvPr id="17419" name="Freeform 11"/>
              <p:cNvSpPr>
                <a:spLocks/>
              </p:cNvSpPr>
              <p:nvPr/>
            </p:nvSpPr>
            <p:spPr bwMode="auto">
              <a:xfrm>
                <a:off x="3579" y="1879"/>
                <a:ext cx="338" cy="103"/>
              </a:xfrm>
              <a:custGeom>
                <a:avLst/>
                <a:gdLst/>
                <a:ahLst/>
                <a:cxnLst>
                  <a:cxn ang="0">
                    <a:pos x="0" y="199"/>
                  </a:cxn>
                  <a:cxn ang="0">
                    <a:pos x="676" y="0"/>
                  </a:cxn>
                  <a:cxn ang="0">
                    <a:pos x="676" y="2"/>
                  </a:cxn>
                  <a:cxn ang="0">
                    <a:pos x="674" y="6"/>
                  </a:cxn>
                  <a:cxn ang="0">
                    <a:pos x="670" y="14"/>
                  </a:cxn>
                  <a:cxn ang="0">
                    <a:pos x="664" y="25"/>
                  </a:cxn>
                  <a:cxn ang="0">
                    <a:pos x="657" y="37"/>
                  </a:cxn>
                  <a:cxn ang="0">
                    <a:pos x="645" y="52"/>
                  </a:cxn>
                  <a:cxn ang="0">
                    <a:pos x="630" y="68"/>
                  </a:cxn>
                  <a:cxn ang="0">
                    <a:pos x="612" y="83"/>
                  </a:cxn>
                  <a:cxn ang="0">
                    <a:pos x="587" y="100"/>
                  </a:cxn>
                  <a:cxn ang="0">
                    <a:pos x="558" y="118"/>
                  </a:cxn>
                  <a:cxn ang="0">
                    <a:pos x="524" y="135"/>
                  </a:cxn>
                  <a:cxn ang="0">
                    <a:pos x="483" y="152"/>
                  </a:cxn>
                  <a:cxn ang="0">
                    <a:pos x="435" y="168"/>
                  </a:cxn>
                  <a:cxn ang="0">
                    <a:pos x="379" y="183"/>
                  </a:cxn>
                  <a:cxn ang="0">
                    <a:pos x="318" y="197"/>
                  </a:cxn>
                  <a:cxn ang="0">
                    <a:pos x="247" y="208"/>
                  </a:cxn>
                  <a:cxn ang="0">
                    <a:pos x="0" y="199"/>
                  </a:cxn>
                </a:cxnLst>
                <a:rect l="0" t="0" r="r" b="b"/>
                <a:pathLst>
                  <a:path w="676" h="208">
                    <a:moveTo>
                      <a:pt x="0" y="199"/>
                    </a:moveTo>
                    <a:lnTo>
                      <a:pt x="676" y="0"/>
                    </a:lnTo>
                    <a:lnTo>
                      <a:pt x="676" y="2"/>
                    </a:lnTo>
                    <a:lnTo>
                      <a:pt x="674" y="6"/>
                    </a:lnTo>
                    <a:lnTo>
                      <a:pt x="670" y="14"/>
                    </a:lnTo>
                    <a:lnTo>
                      <a:pt x="664" y="25"/>
                    </a:lnTo>
                    <a:lnTo>
                      <a:pt x="657" y="37"/>
                    </a:lnTo>
                    <a:lnTo>
                      <a:pt x="645" y="52"/>
                    </a:lnTo>
                    <a:lnTo>
                      <a:pt x="630" y="68"/>
                    </a:lnTo>
                    <a:lnTo>
                      <a:pt x="612" y="83"/>
                    </a:lnTo>
                    <a:lnTo>
                      <a:pt x="587" y="100"/>
                    </a:lnTo>
                    <a:lnTo>
                      <a:pt x="558" y="118"/>
                    </a:lnTo>
                    <a:lnTo>
                      <a:pt x="524" y="135"/>
                    </a:lnTo>
                    <a:lnTo>
                      <a:pt x="483" y="152"/>
                    </a:lnTo>
                    <a:lnTo>
                      <a:pt x="435" y="168"/>
                    </a:lnTo>
                    <a:lnTo>
                      <a:pt x="379" y="183"/>
                    </a:lnTo>
                    <a:lnTo>
                      <a:pt x="318" y="197"/>
                    </a:lnTo>
                    <a:lnTo>
                      <a:pt x="247" y="208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6D6D6D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200"/>
              </a:p>
            </p:txBody>
          </p:sp>
        </p:grpSp>
        <p:sp>
          <p:nvSpPr>
            <p:cNvPr id="11276" name="Text Box 12"/>
            <p:cNvSpPr txBox="1">
              <a:spLocks noChangeArrowheads="1"/>
            </p:cNvSpPr>
            <p:nvPr/>
          </p:nvSpPr>
          <p:spPr bwMode="auto">
            <a:xfrm rot="940369">
              <a:off x="3415" y="726"/>
              <a:ext cx="1632" cy="1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sz="2400" b="1" dirty="0">
                  <a:latin typeface="Arial Narrow" pitchFamily="34" charset="0"/>
                </a:rPr>
                <a:t>Программа воспитания и развития </a:t>
              </a:r>
            </a:p>
          </p:txBody>
        </p:sp>
      </p:grpSp>
      <p:sp>
        <p:nvSpPr>
          <p:cNvPr id="11272" name="Text Box 18"/>
          <p:cNvSpPr txBox="1">
            <a:spLocks noChangeArrowheads="1"/>
          </p:cNvSpPr>
          <p:nvPr/>
        </p:nvSpPr>
        <p:spPr bwMode="auto">
          <a:xfrm>
            <a:off x="500063" y="0"/>
            <a:ext cx="83518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реализации программы</a:t>
            </a:r>
          </a:p>
        </p:txBody>
      </p:sp>
      <p:sp>
        <p:nvSpPr>
          <p:cNvPr id="2" name="AutoShape 15"/>
          <p:cNvSpPr>
            <a:spLocks noChangeArrowheads="1"/>
          </p:cNvSpPr>
          <p:nvPr/>
        </p:nvSpPr>
        <p:spPr bwMode="auto">
          <a:xfrm>
            <a:off x="500034" y="500042"/>
            <a:ext cx="2681288" cy="1631216"/>
          </a:xfrm>
          <a:prstGeom prst="wedgeRectCallout">
            <a:avLst>
              <a:gd name="adj1" fmla="val 177922"/>
              <a:gd name="adj2" fmla="val 75123"/>
            </a:avLst>
          </a:prstGeom>
          <a:solidFill>
            <a:schemeClr val="bg1"/>
          </a:solidFill>
          <a:ln w="38100" cmpd="dbl">
            <a:solidFill>
              <a:srgbClr val="00FF00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Выполнение проектов по профориентации, участие в работе Школьного научного общества</a:t>
            </a:r>
          </a:p>
        </p:txBody>
      </p:sp>
      <p:pic>
        <p:nvPicPr>
          <p:cNvPr id="61442" name="Picture 2" descr="https://sun9-30.userapi.com/c849320/v849320322/17d2f5/barscLmkbc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7725" y="2357430"/>
            <a:ext cx="3457986" cy="428628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72188" y="571480"/>
            <a:ext cx="2286026" cy="2854192"/>
            <a:chOff x="3360" y="96"/>
            <a:chExt cx="2208" cy="215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 flipH="1">
              <a:off x="3360" y="96"/>
              <a:ext cx="2208" cy="2153"/>
              <a:chOff x="2064" y="480"/>
              <a:chExt cx="1900" cy="1794"/>
            </a:xfrm>
          </p:grpSpPr>
          <p:sp>
            <p:nvSpPr>
              <p:cNvPr id="17412" name="Freeform 4"/>
              <p:cNvSpPr>
                <a:spLocks/>
              </p:cNvSpPr>
              <p:nvPr/>
            </p:nvSpPr>
            <p:spPr bwMode="auto">
              <a:xfrm>
                <a:off x="2064" y="480"/>
                <a:ext cx="1900" cy="1482"/>
              </a:xfrm>
              <a:custGeom>
                <a:avLst/>
                <a:gdLst/>
                <a:ahLst/>
                <a:cxnLst>
                  <a:cxn ang="0">
                    <a:pos x="3760" y="3060"/>
                  </a:cxn>
                  <a:cxn ang="0">
                    <a:pos x="1155" y="3840"/>
                  </a:cxn>
                  <a:cxn ang="0">
                    <a:pos x="970" y="3782"/>
                  </a:cxn>
                  <a:cxn ang="0">
                    <a:pos x="753" y="2970"/>
                  </a:cxn>
                  <a:cxn ang="0">
                    <a:pos x="279" y="3158"/>
                  </a:cxn>
                  <a:cxn ang="0">
                    <a:pos x="169" y="3037"/>
                  </a:cxn>
                  <a:cxn ang="0">
                    <a:pos x="518" y="2257"/>
                  </a:cxn>
                  <a:cxn ang="0">
                    <a:pos x="0" y="641"/>
                  </a:cxn>
                  <a:cxn ang="0">
                    <a:pos x="162" y="543"/>
                  </a:cxn>
                  <a:cxn ang="0">
                    <a:pos x="3267" y="0"/>
                  </a:cxn>
                  <a:cxn ang="0">
                    <a:pos x="3715" y="2733"/>
                  </a:cxn>
                  <a:cxn ang="0">
                    <a:pos x="3800" y="2708"/>
                  </a:cxn>
                  <a:cxn ang="0">
                    <a:pos x="3800" y="2711"/>
                  </a:cxn>
                  <a:cxn ang="0">
                    <a:pos x="3800" y="2725"/>
                  </a:cxn>
                  <a:cxn ang="0">
                    <a:pos x="3798" y="2742"/>
                  </a:cxn>
                  <a:cxn ang="0">
                    <a:pos x="3794" y="2767"/>
                  </a:cxn>
                  <a:cxn ang="0">
                    <a:pos x="3787" y="2796"/>
                  </a:cxn>
                  <a:cxn ang="0">
                    <a:pos x="3777" y="2827"/>
                  </a:cxn>
                  <a:cxn ang="0">
                    <a:pos x="3762" y="2858"/>
                  </a:cxn>
                  <a:cxn ang="0">
                    <a:pos x="3740" y="2891"/>
                  </a:cxn>
                  <a:cxn ang="0">
                    <a:pos x="3760" y="3060"/>
                  </a:cxn>
                </a:cxnLst>
                <a:rect l="0" t="0" r="r" b="b"/>
                <a:pathLst>
                  <a:path w="3800" h="3840">
                    <a:moveTo>
                      <a:pt x="3760" y="3060"/>
                    </a:moveTo>
                    <a:lnTo>
                      <a:pt x="1155" y="3840"/>
                    </a:lnTo>
                    <a:lnTo>
                      <a:pt x="970" y="3782"/>
                    </a:lnTo>
                    <a:lnTo>
                      <a:pt x="753" y="2970"/>
                    </a:lnTo>
                    <a:lnTo>
                      <a:pt x="279" y="3158"/>
                    </a:lnTo>
                    <a:lnTo>
                      <a:pt x="169" y="3037"/>
                    </a:lnTo>
                    <a:lnTo>
                      <a:pt x="518" y="2257"/>
                    </a:lnTo>
                    <a:lnTo>
                      <a:pt x="0" y="641"/>
                    </a:lnTo>
                    <a:lnTo>
                      <a:pt x="162" y="543"/>
                    </a:lnTo>
                    <a:lnTo>
                      <a:pt x="3267" y="0"/>
                    </a:lnTo>
                    <a:lnTo>
                      <a:pt x="3715" y="2733"/>
                    </a:lnTo>
                    <a:lnTo>
                      <a:pt x="3800" y="2708"/>
                    </a:lnTo>
                    <a:lnTo>
                      <a:pt x="3800" y="2711"/>
                    </a:lnTo>
                    <a:lnTo>
                      <a:pt x="3800" y="2725"/>
                    </a:lnTo>
                    <a:lnTo>
                      <a:pt x="3798" y="2742"/>
                    </a:lnTo>
                    <a:lnTo>
                      <a:pt x="3794" y="2767"/>
                    </a:lnTo>
                    <a:lnTo>
                      <a:pt x="3787" y="2796"/>
                    </a:lnTo>
                    <a:lnTo>
                      <a:pt x="3777" y="2827"/>
                    </a:lnTo>
                    <a:lnTo>
                      <a:pt x="3762" y="2858"/>
                    </a:lnTo>
                    <a:lnTo>
                      <a:pt x="3740" y="2891"/>
                    </a:lnTo>
                    <a:lnTo>
                      <a:pt x="3760" y="306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200"/>
              </a:p>
            </p:txBody>
          </p:sp>
          <p:sp>
            <p:nvSpPr>
              <p:cNvPr id="17413" name="Freeform 5"/>
              <p:cNvSpPr>
                <a:spLocks/>
              </p:cNvSpPr>
              <p:nvPr/>
            </p:nvSpPr>
            <p:spPr bwMode="auto">
              <a:xfrm>
                <a:off x="2126" y="806"/>
                <a:ext cx="461" cy="1468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0" y="61"/>
                  </a:cxn>
                  <a:cxn ang="0">
                    <a:pos x="884" y="2910"/>
                  </a:cxn>
                  <a:cxn ang="0">
                    <a:pos x="922" y="2931"/>
                  </a:cxn>
                  <a:cxn ang="0">
                    <a:pos x="108" y="0"/>
                  </a:cxn>
                </a:cxnLst>
                <a:rect l="0" t="0" r="r" b="b"/>
                <a:pathLst>
                  <a:path w="922" h="2931">
                    <a:moveTo>
                      <a:pt x="108" y="0"/>
                    </a:moveTo>
                    <a:lnTo>
                      <a:pt x="0" y="61"/>
                    </a:lnTo>
                    <a:lnTo>
                      <a:pt x="884" y="2910"/>
                    </a:lnTo>
                    <a:lnTo>
                      <a:pt x="922" y="2931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2663FF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200"/>
              </a:p>
            </p:txBody>
          </p:sp>
          <p:sp>
            <p:nvSpPr>
              <p:cNvPr id="17414" name="Freeform 6"/>
              <p:cNvSpPr>
                <a:spLocks/>
              </p:cNvSpPr>
              <p:nvPr/>
            </p:nvSpPr>
            <p:spPr bwMode="auto">
              <a:xfrm>
                <a:off x="2197" y="1710"/>
                <a:ext cx="115" cy="297"/>
              </a:xfrm>
              <a:custGeom>
                <a:avLst/>
                <a:gdLst/>
                <a:ahLst/>
                <a:cxnLst>
                  <a:cxn ang="0">
                    <a:pos x="235" y="0"/>
                  </a:cxn>
                  <a:cxn ang="0">
                    <a:pos x="0" y="551"/>
                  </a:cxn>
                  <a:cxn ang="0">
                    <a:pos x="17" y="593"/>
                  </a:cxn>
                  <a:cxn ang="0">
                    <a:pos x="235" y="0"/>
                  </a:cxn>
                </a:cxnLst>
                <a:rect l="0" t="0" r="r" b="b"/>
                <a:pathLst>
                  <a:path w="235" h="593">
                    <a:moveTo>
                      <a:pt x="235" y="0"/>
                    </a:moveTo>
                    <a:lnTo>
                      <a:pt x="0" y="551"/>
                    </a:lnTo>
                    <a:lnTo>
                      <a:pt x="17" y="593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1951FF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200"/>
              </a:p>
            </p:txBody>
          </p:sp>
          <p:sp>
            <p:nvSpPr>
              <p:cNvPr id="17415" name="Freeform 7"/>
              <p:cNvSpPr>
                <a:spLocks/>
              </p:cNvSpPr>
              <p:nvPr/>
            </p:nvSpPr>
            <p:spPr bwMode="auto">
              <a:xfrm>
                <a:off x="2348" y="596"/>
                <a:ext cx="1507" cy="1551"/>
              </a:xfrm>
              <a:custGeom>
                <a:avLst/>
                <a:gdLst/>
                <a:ahLst/>
                <a:cxnLst>
                  <a:cxn ang="0">
                    <a:pos x="0" y="480"/>
                  </a:cxn>
                  <a:cxn ang="0">
                    <a:pos x="2566" y="0"/>
                  </a:cxn>
                  <a:cxn ang="0">
                    <a:pos x="3007" y="2457"/>
                  </a:cxn>
                  <a:cxn ang="0">
                    <a:pos x="753" y="3103"/>
                  </a:cxn>
                  <a:cxn ang="0">
                    <a:pos x="0" y="480"/>
                  </a:cxn>
                </a:cxnLst>
                <a:rect l="0" t="0" r="r" b="b"/>
                <a:pathLst>
                  <a:path w="3007" h="3103">
                    <a:moveTo>
                      <a:pt x="0" y="480"/>
                    </a:moveTo>
                    <a:lnTo>
                      <a:pt x="2566" y="0"/>
                    </a:lnTo>
                    <a:lnTo>
                      <a:pt x="3007" y="2457"/>
                    </a:lnTo>
                    <a:lnTo>
                      <a:pt x="753" y="3103"/>
                    </a:lnTo>
                    <a:lnTo>
                      <a:pt x="0" y="480"/>
                    </a:lnTo>
                    <a:close/>
                  </a:path>
                </a:pathLst>
              </a:custGeom>
              <a:solidFill>
                <a:srgbClr val="EAEDBF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200"/>
              </a:p>
            </p:txBody>
          </p:sp>
          <p:sp>
            <p:nvSpPr>
              <p:cNvPr id="17416" name="Freeform 8"/>
              <p:cNvSpPr>
                <a:spLocks/>
              </p:cNvSpPr>
              <p:nvPr/>
            </p:nvSpPr>
            <p:spPr bwMode="auto">
              <a:xfrm>
                <a:off x="2292" y="842"/>
                <a:ext cx="384" cy="130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768" y="2600"/>
                  </a:cxn>
                  <a:cxn ang="0">
                    <a:pos x="0" y="56"/>
                  </a:cxn>
                  <a:cxn ang="0">
                    <a:pos x="54" y="0"/>
                  </a:cxn>
                </a:cxnLst>
                <a:rect l="0" t="0" r="r" b="b"/>
                <a:pathLst>
                  <a:path w="768" h="2600">
                    <a:moveTo>
                      <a:pt x="54" y="0"/>
                    </a:moveTo>
                    <a:lnTo>
                      <a:pt x="768" y="2600"/>
                    </a:lnTo>
                    <a:lnTo>
                      <a:pt x="0" y="56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200"/>
              </a:p>
            </p:txBody>
          </p:sp>
          <p:sp>
            <p:nvSpPr>
              <p:cNvPr id="17417" name="Freeform 9"/>
              <p:cNvSpPr>
                <a:spLocks/>
              </p:cNvSpPr>
              <p:nvPr/>
            </p:nvSpPr>
            <p:spPr bwMode="auto">
              <a:xfrm>
                <a:off x="2378" y="636"/>
                <a:ext cx="1165" cy="974"/>
              </a:xfrm>
              <a:custGeom>
                <a:avLst/>
                <a:gdLst/>
                <a:ahLst/>
                <a:cxnLst>
                  <a:cxn ang="0">
                    <a:pos x="446" y="1951"/>
                  </a:cxn>
                  <a:cxn ang="0">
                    <a:pos x="0" y="435"/>
                  </a:cxn>
                  <a:cxn ang="0">
                    <a:pos x="2335" y="0"/>
                  </a:cxn>
                  <a:cxn ang="0">
                    <a:pos x="2329" y="2"/>
                  </a:cxn>
                  <a:cxn ang="0">
                    <a:pos x="2312" y="6"/>
                  </a:cxn>
                  <a:cxn ang="0">
                    <a:pos x="2285" y="12"/>
                  </a:cxn>
                  <a:cxn ang="0">
                    <a:pos x="2246" y="21"/>
                  </a:cxn>
                  <a:cxn ang="0">
                    <a:pos x="2200" y="33"/>
                  </a:cxn>
                  <a:cxn ang="0">
                    <a:pos x="2146" y="48"/>
                  </a:cxn>
                  <a:cxn ang="0">
                    <a:pos x="2083" y="67"/>
                  </a:cxn>
                  <a:cxn ang="0">
                    <a:pos x="2015" y="89"/>
                  </a:cxn>
                  <a:cxn ang="0">
                    <a:pos x="1940" y="114"/>
                  </a:cxn>
                  <a:cxn ang="0">
                    <a:pos x="1861" y="143"/>
                  </a:cxn>
                  <a:cxn ang="0">
                    <a:pos x="1778" y="175"/>
                  </a:cxn>
                  <a:cxn ang="0">
                    <a:pos x="1690" y="212"/>
                  </a:cxn>
                  <a:cxn ang="0">
                    <a:pos x="1601" y="252"/>
                  </a:cxn>
                  <a:cxn ang="0">
                    <a:pos x="1509" y="297"/>
                  </a:cxn>
                  <a:cxn ang="0">
                    <a:pos x="1416" y="345"/>
                  </a:cxn>
                  <a:cxn ang="0">
                    <a:pos x="1324" y="399"/>
                  </a:cxn>
                  <a:cxn ang="0">
                    <a:pos x="1232" y="456"/>
                  </a:cxn>
                  <a:cxn ang="0">
                    <a:pos x="1141" y="518"/>
                  </a:cxn>
                  <a:cxn ang="0">
                    <a:pos x="1053" y="585"/>
                  </a:cxn>
                  <a:cxn ang="0">
                    <a:pos x="966" y="657"/>
                  </a:cxn>
                  <a:cxn ang="0">
                    <a:pos x="883" y="734"/>
                  </a:cxn>
                  <a:cxn ang="0">
                    <a:pos x="806" y="817"/>
                  </a:cxn>
                  <a:cxn ang="0">
                    <a:pos x="733" y="903"/>
                  </a:cxn>
                  <a:cxn ang="0">
                    <a:pos x="666" y="998"/>
                  </a:cxn>
                  <a:cxn ang="0">
                    <a:pos x="606" y="1096"/>
                  </a:cxn>
                  <a:cxn ang="0">
                    <a:pos x="554" y="1200"/>
                  </a:cxn>
                  <a:cxn ang="0">
                    <a:pos x="512" y="1310"/>
                  </a:cxn>
                  <a:cxn ang="0">
                    <a:pos x="477" y="1425"/>
                  </a:cxn>
                  <a:cxn ang="0">
                    <a:pos x="452" y="1546"/>
                  </a:cxn>
                  <a:cxn ang="0">
                    <a:pos x="439" y="1675"/>
                  </a:cxn>
                  <a:cxn ang="0">
                    <a:pos x="437" y="1810"/>
                  </a:cxn>
                  <a:cxn ang="0">
                    <a:pos x="446" y="1951"/>
                  </a:cxn>
                </a:cxnLst>
                <a:rect l="0" t="0" r="r" b="b"/>
                <a:pathLst>
                  <a:path w="2335" h="1951">
                    <a:moveTo>
                      <a:pt x="446" y="1951"/>
                    </a:moveTo>
                    <a:lnTo>
                      <a:pt x="0" y="435"/>
                    </a:lnTo>
                    <a:lnTo>
                      <a:pt x="2335" y="0"/>
                    </a:lnTo>
                    <a:lnTo>
                      <a:pt x="2329" y="2"/>
                    </a:lnTo>
                    <a:lnTo>
                      <a:pt x="2312" y="6"/>
                    </a:lnTo>
                    <a:lnTo>
                      <a:pt x="2285" y="12"/>
                    </a:lnTo>
                    <a:lnTo>
                      <a:pt x="2246" y="21"/>
                    </a:lnTo>
                    <a:lnTo>
                      <a:pt x="2200" y="33"/>
                    </a:lnTo>
                    <a:lnTo>
                      <a:pt x="2146" y="48"/>
                    </a:lnTo>
                    <a:lnTo>
                      <a:pt x="2083" y="67"/>
                    </a:lnTo>
                    <a:lnTo>
                      <a:pt x="2015" y="89"/>
                    </a:lnTo>
                    <a:lnTo>
                      <a:pt x="1940" y="114"/>
                    </a:lnTo>
                    <a:lnTo>
                      <a:pt x="1861" y="143"/>
                    </a:lnTo>
                    <a:lnTo>
                      <a:pt x="1778" y="175"/>
                    </a:lnTo>
                    <a:lnTo>
                      <a:pt x="1690" y="212"/>
                    </a:lnTo>
                    <a:lnTo>
                      <a:pt x="1601" y="252"/>
                    </a:lnTo>
                    <a:lnTo>
                      <a:pt x="1509" y="297"/>
                    </a:lnTo>
                    <a:lnTo>
                      <a:pt x="1416" y="345"/>
                    </a:lnTo>
                    <a:lnTo>
                      <a:pt x="1324" y="399"/>
                    </a:lnTo>
                    <a:lnTo>
                      <a:pt x="1232" y="456"/>
                    </a:lnTo>
                    <a:lnTo>
                      <a:pt x="1141" y="518"/>
                    </a:lnTo>
                    <a:lnTo>
                      <a:pt x="1053" y="585"/>
                    </a:lnTo>
                    <a:lnTo>
                      <a:pt x="966" y="657"/>
                    </a:lnTo>
                    <a:lnTo>
                      <a:pt x="883" y="734"/>
                    </a:lnTo>
                    <a:lnTo>
                      <a:pt x="806" y="817"/>
                    </a:lnTo>
                    <a:lnTo>
                      <a:pt x="733" y="903"/>
                    </a:lnTo>
                    <a:lnTo>
                      <a:pt x="666" y="998"/>
                    </a:lnTo>
                    <a:lnTo>
                      <a:pt x="606" y="1096"/>
                    </a:lnTo>
                    <a:lnTo>
                      <a:pt x="554" y="1200"/>
                    </a:lnTo>
                    <a:lnTo>
                      <a:pt x="512" y="1310"/>
                    </a:lnTo>
                    <a:lnTo>
                      <a:pt x="477" y="1425"/>
                    </a:lnTo>
                    <a:lnTo>
                      <a:pt x="452" y="1546"/>
                    </a:lnTo>
                    <a:lnTo>
                      <a:pt x="439" y="1675"/>
                    </a:lnTo>
                    <a:lnTo>
                      <a:pt x="437" y="1810"/>
                    </a:lnTo>
                    <a:lnTo>
                      <a:pt x="446" y="1951"/>
                    </a:lnTo>
                    <a:close/>
                  </a:path>
                </a:pathLst>
              </a:custGeom>
              <a:solidFill>
                <a:srgbClr val="C6C687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200"/>
              </a:p>
            </p:txBody>
          </p:sp>
          <p:sp>
            <p:nvSpPr>
              <p:cNvPr id="17418" name="Freeform 10"/>
              <p:cNvSpPr>
                <a:spLocks/>
              </p:cNvSpPr>
              <p:nvPr/>
            </p:nvSpPr>
            <p:spPr bwMode="auto">
              <a:xfrm>
                <a:off x="2684" y="2138"/>
                <a:ext cx="347" cy="103"/>
              </a:xfrm>
              <a:custGeom>
                <a:avLst/>
                <a:gdLst/>
                <a:ahLst/>
                <a:cxnLst>
                  <a:cxn ang="0">
                    <a:pos x="0" y="206"/>
                  </a:cxn>
                  <a:cxn ang="0">
                    <a:pos x="693" y="0"/>
                  </a:cxn>
                  <a:cxn ang="0">
                    <a:pos x="693" y="2"/>
                  </a:cxn>
                  <a:cxn ang="0">
                    <a:pos x="695" y="6"/>
                  </a:cxn>
                  <a:cxn ang="0">
                    <a:pos x="695" y="14"/>
                  </a:cxn>
                  <a:cxn ang="0">
                    <a:pos x="693" y="25"/>
                  </a:cxn>
                  <a:cxn ang="0">
                    <a:pos x="689" y="37"/>
                  </a:cxn>
                  <a:cxn ang="0">
                    <a:pos x="683" y="50"/>
                  </a:cxn>
                  <a:cxn ang="0">
                    <a:pos x="674" y="66"/>
                  </a:cxn>
                  <a:cxn ang="0">
                    <a:pos x="660" y="81"/>
                  </a:cxn>
                  <a:cxn ang="0">
                    <a:pos x="641" y="98"/>
                  </a:cxn>
                  <a:cxn ang="0">
                    <a:pos x="616" y="116"/>
                  </a:cxn>
                  <a:cxn ang="0">
                    <a:pos x="583" y="131"/>
                  </a:cxn>
                  <a:cxn ang="0">
                    <a:pos x="543" y="148"/>
                  </a:cxn>
                  <a:cxn ang="0">
                    <a:pos x="495" y="164"/>
                  </a:cxn>
                  <a:cxn ang="0">
                    <a:pos x="437" y="177"/>
                  </a:cxn>
                  <a:cxn ang="0">
                    <a:pos x="369" y="191"/>
                  </a:cxn>
                  <a:cxn ang="0">
                    <a:pos x="290" y="200"/>
                  </a:cxn>
                  <a:cxn ang="0">
                    <a:pos x="0" y="206"/>
                  </a:cxn>
                </a:cxnLst>
                <a:rect l="0" t="0" r="r" b="b"/>
                <a:pathLst>
                  <a:path w="695" h="206">
                    <a:moveTo>
                      <a:pt x="0" y="206"/>
                    </a:moveTo>
                    <a:lnTo>
                      <a:pt x="693" y="0"/>
                    </a:lnTo>
                    <a:lnTo>
                      <a:pt x="693" y="2"/>
                    </a:lnTo>
                    <a:lnTo>
                      <a:pt x="695" y="6"/>
                    </a:lnTo>
                    <a:lnTo>
                      <a:pt x="695" y="14"/>
                    </a:lnTo>
                    <a:lnTo>
                      <a:pt x="693" y="25"/>
                    </a:lnTo>
                    <a:lnTo>
                      <a:pt x="689" y="37"/>
                    </a:lnTo>
                    <a:lnTo>
                      <a:pt x="683" y="50"/>
                    </a:lnTo>
                    <a:lnTo>
                      <a:pt x="674" y="66"/>
                    </a:lnTo>
                    <a:lnTo>
                      <a:pt x="660" y="81"/>
                    </a:lnTo>
                    <a:lnTo>
                      <a:pt x="641" y="98"/>
                    </a:lnTo>
                    <a:lnTo>
                      <a:pt x="616" y="116"/>
                    </a:lnTo>
                    <a:lnTo>
                      <a:pt x="583" y="131"/>
                    </a:lnTo>
                    <a:lnTo>
                      <a:pt x="543" y="148"/>
                    </a:lnTo>
                    <a:lnTo>
                      <a:pt x="495" y="164"/>
                    </a:lnTo>
                    <a:lnTo>
                      <a:pt x="437" y="177"/>
                    </a:lnTo>
                    <a:lnTo>
                      <a:pt x="369" y="191"/>
                    </a:lnTo>
                    <a:lnTo>
                      <a:pt x="290" y="200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6D6D6D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200"/>
              </a:p>
            </p:txBody>
          </p:sp>
          <p:sp>
            <p:nvSpPr>
              <p:cNvPr id="17419" name="Freeform 11"/>
              <p:cNvSpPr>
                <a:spLocks/>
              </p:cNvSpPr>
              <p:nvPr/>
            </p:nvSpPr>
            <p:spPr bwMode="auto">
              <a:xfrm>
                <a:off x="3579" y="1879"/>
                <a:ext cx="338" cy="103"/>
              </a:xfrm>
              <a:custGeom>
                <a:avLst/>
                <a:gdLst/>
                <a:ahLst/>
                <a:cxnLst>
                  <a:cxn ang="0">
                    <a:pos x="0" y="199"/>
                  </a:cxn>
                  <a:cxn ang="0">
                    <a:pos x="676" y="0"/>
                  </a:cxn>
                  <a:cxn ang="0">
                    <a:pos x="676" y="2"/>
                  </a:cxn>
                  <a:cxn ang="0">
                    <a:pos x="674" y="6"/>
                  </a:cxn>
                  <a:cxn ang="0">
                    <a:pos x="670" y="14"/>
                  </a:cxn>
                  <a:cxn ang="0">
                    <a:pos x="664" y="25"/>
                  </a:cxn>
                  <a:cxn ang="0">
                    <a:pos x="657" y="37"/>
                  </a:cxn>
                  <a:cxn ang="0">
                    <a:pos x="645" y="52"/>
                  </a:cxn>
                  <a:cxn ang="0">
                    <a:pos x="630" y="68"/>
                  </a:cxn>
                  <a:cxn ang="0">
                    <a:pos x="612" y="83"/>
                  </a:cxn>
                  <a:cxn ang="0">
                    <a:pos x="587" y="100"/>
                  </a:cxn>
                  <a:cxn ang="0">
                    <a:pos x="558" y="118"/>
                  </a:cxn>
                  <a:cxn ang="0">
                    <a:pos x="524" y="135"/>
                  </a:cxn>
                  <a:cxn ang="0">
                    <a:pos x="483" y="152"/>
                  </a:cxn>
                  <a:cxn ang="0">
                    <a:pos x="435" y="168"/>
                  </a:cxn>
                  <a:cxn ang="0">
                    <a:pos x="379" y="183"/>
                  </a:cxn>
                  <a:cxn ang="0">
                    <a:pos x="318" y="197"/>
                  </a:cxn>
                  <a:cxn ang="0">
                    <a:pos x="247" y="208"/>
                  </a:cxn>
                  <a:cxn ang="0">
                    <a:pos x="0" y="199"/>
                  </a:cxn>
                </a:cxnLst>
                <a:rect l="0" t="0" r="r" b="b"/>
                <a:pathLst>
                  <a:path w="676" h="208">
                    <a:moveTo>
                      <a:pt x="0" y="199"/>
                    </a:moveTo>
                    <a:lnTo>
                      <a:pt x="676" y="0"/>
                    </a:lnTo>
                    <a:lnTo>
                      <a:pt x="676" y="2"/>
                    </a:lnTo>
                    <a:lnTo>
                      <a:pt x="674" y="6"/>
                    </a:lnTo>
                    <a:lnTo>
                      <a:pt x="670" y="14"/>
                    </a:lnTo>
                    <a:lnTo>
                      <a:pt x="664" y="25"/>
                    </a:lnTo>
                    <a:lnTo>
                      <a:pt x="657" y="37"/>
                    </a:lnTo>
                    <a:lnTo>
                      <a:pt x="645" y="52"/>
                    </a:lnTo>
                    <a:lnTo>
                      <a:pt x="630" y="68"/>
                    </a:lnTo>
                    <a:lnTo>
                      <a:pt x="612" y="83"/>
                    </a:lnTo>
                    <a:lnTo>
                      <a:pt x="587" y="100"/>
                    </a:lnTo>
                    <a:lnTo>
                      <a:pt x="558" y="118"/>
                    </a:lnTo>
                    <a:lnTo>
                      <a:pt x="524" y="135"/>
                    </a:lnTo>
                    <a:lnTo>
                      <a:pt x="483" y="152"/>
                    </a:lnTo>
                    <a:lnTo>
                      <a:pt x="435" y="168"/>
                    </a:lnTo>
                    <a:lnTo>
                      <a:pt x="379" y="183"/>
                    </a:lnTo>
                    <a:lnTo>
                      <a:pt x="318" y="197"/>
                    </a:lnTo>
                    <a:lnTo>
                      <a:pt x="247" y="208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6D6D6D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3200"/>
              </a:p>
            </p:txBody>
          </p:sp>
        </p:grpSp>
        <p:sp>
          <p:nvSpPr>
            <p:cNvPr id="11276" name="Text Box 12"/>
            <p:cNvSpPr txBox="1">
              <a:spLocks noChangeArrowheads="1"/>
            </p:cNvSpPr>
            <p:nvPr/>
          </p:nvSpPr>
          <p:spPr bwMode="auto">
            <a:xfrm rot="940369">
              <a:off x="3415" y="726"/>
              <a:ext cx="1632" cy="1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sz="2400" b="1" dirty="0">
                  <a:latin typeface="Arial Narrow" pitchFamily="34" charset="0"/>
                </a:rPr>
                <a:t>Программа воспитания и развития </a:t>
              </a:r>
            </a:p>
          </p:txBody>
        </p:sp>
      </p:grpSp>
      <p:sp>
        <p:nvSpPr>
          <p:cNvPr id="17421" name="AutoShape 13"/>
          <p:cNvSpPr>
            <a:spLocks noChangeArrowheads="1"/>
          </p:cNvSpPr>
          <p:nvPr/>
        </p:nvSpPr>
        <p:spPr bwMode="auto">
          <a:xfrm>
            <a:off x="142875" y="4143379"/>
            <a:ext cx="2919413" cy="1785104"/>
          </a:xfrm>
          <a:prstGeom prst="wedgeRectCallout">
            <a:avLst>
              <a:gd name="adj1" fmla="val 174167"/>
              <a:gd name="adj2" fmla="val -127676"/>
            </a:avLst>
          </a:prstGeom>
          <a:solidFill>
            <a:schemeClr val="bg1"/>
          </a:solidFill>
          <a:ln w="38100" cmpd="dbl">
            <a:solidFill>
              <a:srgbClr val="00FF00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0000"/>
              </a:buClr>
              <a:defRPr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</a:p>
          <a:p>
            <a:pPr algn="ctr" eaLnBrk="0" hangingPunct="0">
              <a:spcBef>
                <a:spcPct val="50000"/>
              </a:spcBef>
              <a:buClr>
                <a:srgbClr val="FF0000"/>
              </a:buClr>
              <a:defRPr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( экскурсии, конкурсы,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профессиональные пробы)</a:t>
            </a:r>
          </a:p>
        </p:txBody>
      </p:sp>
      <p:sp>
        <p:nvSpPr>
          <p:cNvPr id="11272" name="Text Box 18"/>
          <p:cNvSpPr txBox="1">
            <a:spLocks noChangeArrowheads="1"/>
          </p:cNvSpPr>
          <p:nvPr/>
        </p:nvSpPr>
        <p:spPr bwMode="auto">
          <a:xfrm>
            <a:off x="500063" y="0"/>
            <a:ext cx="83518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реализации программы</a:t>
            </a:r>
          </a:p>
        </p:txBody>
      </p:sp>
      <p:pic>
        <p:nvPicPr>
          <p:cNvPr id="17" name="Picture 2" descr="E:\папка\TGkH0w_5Cc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46"/>
            <a:ext cx="3143272" cy="235745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1" name="Picture 2" descr="E:\папка\RgwzRmO44A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4786322"/>
            <a:ext cx="2476497" cy="1857373"/>
          </a:xfrm>
          <a:prstGeom prst="rect">
            <a:avLst/>
          </a:prstGeom>
          <a:noFill/>
        </p:spPr>
      </p:pic>
      <p:pic>
        <p:nvPicPr>
          <p:cNvPr id="22" name="Picture 2" descr="E:\папка\YsF0aVVXv6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714356"/>
            <a:ext cx="2571768" cy="192882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124" name="Picture 4" descr="https://sun9-37.userapi.com/c850432/v850432543/1cb3cd/KaGI9kGubN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2643182"/>
            <a:ext cx="2905145" cy="217885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126" name="Picture 6" descr="https://sun9-7.userapi.com/c846321/v846321448/190988/QethtSDYMp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3571876"/>
            <a:ext cx="2095471" cy="2793961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https://sun9-38.userapi.com/c852036/v852036657/1f8c66/poFB27rZXt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3750495" cy="500066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0182" name="Picture 6" descr="https://sun9-44.userapi.com/c855616/v855616010/116385/OLqZLw2kLz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571480"/>
            <a:ext cx="3750495" cy="500066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000108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Удовлетворенность учащихся школьной жизнью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(методика А.А. Андреева)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214290"/>
            <a:ext cx="76438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Результативность деятельности</a:t>
            </a:r>
            <a:endParaRPr lang="ru-RU" sz="36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428728" y="2000240"/>
          <a:ext cx="6286544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4282" y="5429264"/>
            <a:ext cx="892971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Показатель удовлетворённости школьной жизнью возрос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BFA"/>
            </a:gs>
            <a:gs pos="14999">
              <a:srgbClr val="C4D6EB"/>
            </a:gs>
            <a:gs pos="30000">
              <a:srgbClr val="85C2FF"/>
            </a:gs>
            <a:gs pos="50000">
              <a:srgbClr val="5E9EFF"/>
            </a:gs>
            <a:gs pos="70000">
              <a:srgbClr val="85C2FF"/>
            </a:gs>
            <a:gs pos="85001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85728"/>
            <a:ext cx="8107363" cy="5446735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i="1" dirty="0"/>
              <a:t> </a:t>
            </a:r>
            <a:r>
              <a:rPr lang="ru-RU" sz="2800" b="1" i="1" dirty="0"/>
              <a:t>«Если ты думаешь на год вперед, посади семя,</a:t>
            </a:r>
          </a:p>
          <a:p>
            <a:pPr>
              <a:buFontTx/>
              <a:buNone/>
            </a:pPr>
            <a:r>
              <a:rPr lang="ru-RU" sz="2800" b="1" i="1" dirty="0"/>
              <a:t>если ты думаешь на десятилетия вперед, посади дерево, </a:t>
            </a:r>
          </a:p>
          <a:p>
            <a:pPr>
              <a:buFontTx/>
              <a:buNone/>
            </a:pPr>
            <a:r>
              <a:rPr lang="ru-RU" sz="2800" b="1" i="1" dirty="0"/>
              <a:t> если ты думаешь на век вперед, воспитай человека». </a:t>
            </a:r>
          </a:p>
          <a:p>
            <a:pPr>
              <a:buFontTx/>
              <a:buNone/>
            </a:pPr>
            <a:r>
              <a:rPr lang="ru-RU" sz="2800" b="1" dirty="0"/>
              <a:t>                                              (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Восточная мудрость) </a:t>
            </a:r>
          </a:p>
          <a:p>
            <a:endParaRPr lang="ru-RU" sz="2800" b="1" i="1" dirty="0">
              <a:latin typeface="Bradley Hand ITC" pitchFamily="66" charset="0"/>
            </a:endParaRPr>
          </a:p>
        </p:txBody>
      </p:sp>
      <p:pic>
        <p:nvPicPr>
          <p:cNvPr id="55298" name="Picture 2" descr="http://valerianovsk.ru/uploadedFiles/newsimages/big/artic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3248"/>
            <a:ext cx="4714876" cy="3413047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214313" y="0"/>
            <a:ext cx="8286777" cy="857250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Результативность деятельности</a:t>
            </a:r>
          </a:p>
        </p:txBody>
      </p:sp>
      <p:sp>
        <p:nvSpPr>
          <p:cNvPr id="44035" name="Rectangle 1"/>
          <p:cNvSpPr>
            <a:spLocks noChangeArrowheads="1"/>
          </p:cNvSpPr>
          <p:nvPr/>
        </p:nvSpPr>
        <p:spPr bwMode="auto">
          <a:xfrm>
            <a:off x="250825" y="744538"/>
            <a:ext cx="864235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Уровень воспитанности учащихся</a:t>
            </a:r>
            <a:endParaRPr lang="ru-RU" alt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sz="2400" b="1" i="1" dirty="0">
                <a:latin typeface="Times New Roman" pitchFamily="18" charset="0"/>
                <a:cs typeface="Times New Roman" pitchFamily="18" charset="0"/>
              </a:rPr>
              <a:t>(тест «Размышление о жизненном опыте», </a:t>
            </a:r>
          </a:p>
          <a:p>
            <a:pPr algn="ctr" eaLnBrk="0" hangingPunct="0"/>
            <a:r>
              <a:rPr lang="ru-RU" altLang="ru-RU" sz="2400" b="1" i="1" dirty="0">
                <a:latin typeface="Times New Roman" pitchFamily="18" charset="0"/>
                <a:cs typeface="Times New Roman" pitchFamily="18" charset="0"/>
              </a:rPr>
              <a:t>составлен Н.Е. </a:t>
            </a:r>
            <a:r>
              <a:rPr lang="ru-RU" altLang="ru-RU" sz="2400" b="1" i="1" dirty="0" err="1">
                <a:latin typeface="Times New Roman" pitchFamily="18" charset="0"/>
                <a:cs typeface="Times New Roman" pitchFamily="18" charset="0"/>
              </a:rPr>
              <a:t>Щурковой</a:t>
            </a:r>
            <a:r>
              <a:rPr lang="ru-RU" altLang="ru-RU" sz="2400" b="1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altLang="ru-RU" sz="2400" b="1" i="1" u="sng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выявить нравственную воспитанность учащихся.</a:t>
            </a: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285750" y="5203825"/>
            <a:ext cx="80311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24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Вывод: 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общий показатель  достаточной нравственной воспитанности учащихся и </a:t>
            </a:r>
            <a:r>
              <a:rPr lang="ru-RU" altLang="ru-RU" sz="2400" b="1" dirty="0" err="1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ориентации «на другого человека» повысился на 3%.</a:t>
            </a:r>
          </a:p>
        </p:txBody>
      </p:sp>
      <p:sp>
        <p:nvSpPr>
          <p:cNvPr id="44037" name="Rectangle 1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altLang="ru-RU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285852" y="2343150"/>
          <a:ext cx="6643734" cy="2443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500298" y="4643446"/>
            <a:ext cx="30718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2017 – 2018                 2018-2019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8321702" cy="857250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Результативность деятельности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5288" y="714356"/>
            <a:ext cx="83534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24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Изучение  </a:t>
            </a:r>
            <a:r>
              <a:rPr lang="ru-RU" altLang="ru-RU" sz="2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личности </a:t>
            </a:r>
            <a:r>
              <a:rPr lang="ru-RU" altLang="ru-RU" sz="24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учащихся</a:t>
            </a:r>
            <a:endParaRPr lang="ru-RU" alt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altLang="ru-RU" sz="2400" b="1" i="1" dirty="0">
                <a:latin typeface="Times New Roman" pitchFamily="18" charset="0"/>
                <a:cs typeface="Times New Roman" pitchFamily="18" charset="0"/>
              </a:rPr>
              <a:t>Тест «Наши отношения» (Фридман Л.М.)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altLang="ru-RU" sz="2400" b="1" i="1" u="sng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altLang="ru-RU" sz="2400" b="1" i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выявить степень удовлетворенности учащимися различными сторонами жизни коллектива.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69875" y="5157788"/>
            <a:ext cx="860425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степень удовлетворенности учащихся различными сторонами жизни коллектива повысился. 50% ребят считают, что класс очень дружный, 30% считают, что в классе принято помогать друг другу.</a:t>
            </a:r>
            <a:endParaRPr lang="ru-RU" altLang="ru-RU" sz="2400" b="1" dirty="0"/>
          </a:p>
        </p:txBody>
      </p:sp>
      <p:sp>
        <p:nvSpPr>
          <p:cNvPr id="4506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8" name="Объект 2"/>
          <p:cNvGraphicFramePr/>
          <p:nvPr/>
        </p:nvGraphicFramePr>
        <p:xfrm>
          <a:off x="357158" y="2285992"/>
          <a:ext cx="3929090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Объект 3"/>
          <p:cNvGraphicFramePr/>
          <p:nvPr/>
        </p:nvGraphicFramePr>
        <p:xfrm>
          <a:off x="4500562" y="2285992"/>
          <a:ext cx="3643338" cy="2472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1857356" y="4786322"/>
            <a:ext cx="728664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05025" algn="l"/>
              </a:tabLst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2017 -2018 </a:t>
            </a:r>
            <a:r>
              <a:rPr kumimoji="0" lang="ru-RU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</a:t>
            </a: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год    </a:t>
            </a: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2018-2019 </a:t>
            </a:r>
            <a:r>
              <a:rPr kumimoji="0" lang="ru-RU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</a:t>
            </a: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год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05025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3428992" y="4857760"/>
            <a:ext cx="447676" cy="142876"/>
          </a:xfrm>
          <a:prstGeom prst="rect">
            <a:avLst/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357290" y="4857760"/>
            <a:ext cx="419101" cy="1524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ChangeArrowheads="1"/>
          </p:cNvSpPr>
          <p:nvPr/>
        </p:nvSpPr>
        <p:spPr bwMode="auto">
          <a:xfrm>
            <a:off x="0" y="26988"/>
            <a:ext cx="9144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2800" b="1" i="1" dirty="0">
                <a:latin typeface="Times New Roman" pitchFamily="18" charset="0"/>
                <a:cs typeface="Times New Roman" pitchFamily="18" charset="0"/>
              </a:rPr>
              <a:t>Изучение степени развития школьного коллектива (основных компонентов педагогического взаимодействия)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Методика Л.В. </a:t>
            </a:r>
            <a:r>
              <a:rPr lang="ru-RU" alt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Байбородовой</a:t>
            </a:r>
            <a:endParaRPr lang="ru-RU" alt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287338" y="4992688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Вывод:  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повысился эмоциональный компонент, что говорит об эмоциональном восприятии учащимися педагогов, и снизился когнитивный компонент.</a:t>
            </a:r>
            <a:endParaRPr lang="ru-RU" altLang="ru-RU" sz="2400" b="1" dirty="0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4572000" y="3536950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/>
          </a:p>
        </p:txBody>
      </p:sp>
      <p:sp>
        <p:nvSpPr>
          <p:cNvPr id="46086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46087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8" name="Объект 4"/>
          <p:cNvGraphicFramePr/>
          <p:nvPr/>
        </p:nvGraphicFramePr>
        <p:xfrm>
          <a:off x="1214414" y="1928802"/>
          <a:ext cx="6215106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5286375" y="692150"/>
            <a:ext cx="357187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/>
          </a:p>
        </p:txBody>
      </p:sp>
      <p:sp>
        <p:nvSpPr>
          <p:cNvPr id="48131" name="Rectangle 5"/>
          <p:cNvSpPr>
            <a:spLocks noChangeArrowheads="1"/>
          </p:cNvSpPr>
          <p:nvPr/>
        </p:nvSpPr>
        <p:spPr bwMode="auto">
          <a:xfrm>
            <a:off x="328613" y="238125"/>
            <a:ext cx="8247062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2800" b="1" i="1">
                <a:latin typeface="Times New Roman" pitchFamily="18" charset="0"/>
                <a:cs typeface="Times New Roman" pitchFamily="18" charset="0"/>
              </a:rPr>
              <a:t>Методика </a:t>
            </a:r>
            <a:endParaRPr lang="ru-RU" altLang="ru-RU" sz="280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sz="2800" b="1" i="1">
                <a:latin typeface="Times New Roman" pitchFamily="18" charset="0"/>
                <a:cs typeface="Times New Roman" pitchFamily="18" charset="0"/>
              </a:rPr>
              <a:t>«Психологическая атмосфера в коллективе»</a:t>
            </a:r>
            <a:r>
              <a:rPr lang="ru-RU" altLang="ru-RU" sz="28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(Жедунова)</a:t>
            </a:r>
            <a:endParaRPr lang="ru-RU" altLang="ru-RU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sz="2800" b="1" i="1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altLang="ru-RU" sz="2800" i="1">
                <a:latin typeface="Times New Roman" pitchFamily="18" charset="0"/>
                <a:cs typeface="Times New Roman" pitchFamily="18" charset="0"/>
              </a:rPr>
              <a:t> изучить психологическую атмосферу в школьном коллективе.</a:t>
            </a:r>
            <a:endParaRPr lang="ru-RU" alt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2" name="Rectangle 6"/>
          <p:cNvSpPr>
            <a:spLocks noChangeArrowheads="1"/>
          </p:cNvSpPr>
          <p:nvPr/>
        </p:nvSpPr>
        <p:spPr bwMode="auto">
          <a:xfrm>
            <a:off x="357188" y="5153025"/>
            <a:ext cx="83185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уровень психологической атмосферы в коллективе по сравнению с прошлым учебным годом повысился, но он остается  средним.</a:t>
            </a:r>
          </a:p>
          <a:p>
            <a:pPr eaLnBrk="0" hangingPunct="0"/>
            <a:endParaRPr lang="ru-RU" altLang="ru-RU" sz="2400" dirty="0"/>
          </a:p>
        </p:txBody>
      </p:sp>
      <p:sp>
        <p:nvSpPr>
          <p:cNvPr id="481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48134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214414" y="2500306"/>
          <a:ext cx="5643602" cy="2500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571736" y="4786322"/>
            <a:ext cx="37565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2017-2018                          2018-2019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328613" y="255588"/>
            <a:ext cx="853440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2800" b="1" i="1" dirty="0">
                <a:latin typeface="Times New Roman" pitchFamily="18" charset="0"/>
                <a:cs typeface="Times New Roman" pitchFamily="18" charset="0"/>
              </a:rPr>
              <a:t>Изучение уровня агрессивности и враждебности учащихся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опросник</a:t>
            </a:r>
            <a:r>
              <a:rPr lang="ru-RU" alt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Басса-Дарки</a:t>
            </a:r>
            <a:r>
              <a:rPr lang="ru-RU" alt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sz="2800" b="1" i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выявить показатели и формы агрессивности учащихся.</a:t>
            </a:r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328613" y="5580063"/>
            <a:ext cx="8534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alt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реакция, развивающая негативные чувства и негативные оценки</a:t>
            </a:r>
            <a:r>
              <a:rPr lang="ru-RU" alt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людей и событий уменьшилась.</a:t>
            </a:r>
            <a:endParaRPr lang="ru-RU" altLang="ru-RU" sz="2400" dirty="0"/>
          </a:p>
        </p:txBody>
      </p:sp>
      <p:sp>
        <p:nvSpPr>
          <p:cNvPr id="4710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47110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500166" y="2357430"/>
          <a:ext cx="5357850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785786" y="5214950"/>
            <a:ext cx="835821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2017-2018                     2018-2019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MG_20191205_094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78625"/>
            <a:ext cx="7884368" cy="590074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14348" y="0"/>
            <a:ext cx="7572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</a:rPr>
              <a:t>Работа с родителями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119697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Ожидаемый результат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00109"/>
            <a:ext cx="8589962" cy="602934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b="1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dirty="0"/>
              <a:t>Когда человек выбирает профессию, он принимает важное решение, успешность реализации которого зависит от значительного количества факторов. Но самый главный фактор – это желание и стремление взять ответственность на себя.</a:t>
            </a:r>
          </a:p>
          <a:p>
            <a:pPr eaLnBrk="1" hangingPunct="1">
              <a:lnSpc>
                <a:spcPct val="80000"/>
              </a:lnSpc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avatars.mds.yandex.net/get-pdb/1511346/9d6ffa13-b8e3-46fd-ac66-f14549379fd3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14818"/>
            <a:ext cx="3714775" cy="233102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924"/>
          </a:xfrm>
        </p:spPr>
        <p:txBody>
          <a:bodyPr/>
          <a:lstStyle/>
          <a:p>
            <a:pPr algn="r"/>
            <a:r>
              <a:rPr lang="ru-RU" sz="2800" b="1" i="1" dirty="0">
                <a:solidFill>
                  <a:srgbClr val="FF0000"/>
                </a:solidFill>
              </a:rPr>
              <a:t>«</a:t>
            </a:r>
            <a:r>
              <a:rPr lang="ru-RU" sz="2400" b="1" i="1" dirty="0">
                <a:solidFill>
                  <a:srgbClr val="FF0000"/>
                </a:solidFill>
              </a:rPr>
              <a:t>Если удачно выберешь труд и </a:t>
            </a:r>
            <a:r>
              <a:rPr lang="ru-RU" sz="2400" b="1" i="1">
                <a:solidFill>
                  <a:srgbClr val="FF0000"/>
                </a:solidFill>
              </a:rPr>
              <a:t>вложишь в него </a:t>
            </a:r>
            <a:r>
              <a:rPr lang="ru-RU" sz="2400" b="1" i="1" dirty="0">
                <a:solidFill>
                  <a:srgbClr val="FF0000"/>
                </a:solidFill>
              </a:rPr>
              <a:t>свою душу, то счастье само вас отыщет».</a:t>
            </a:r>
            <a:r>
              <a:rPr lang="ru-RU" sz="2400" b="1" i="1" dirty="0"/>
              <a:t>                                 </a:t>
            </a:r>
            <a:r>
              <a:rPr lang="ru-RU" sz="3600" b="1" i="1" dirty="0"/>
              <a:t/>
            </a:r>
            <a:br>
              <a:rPr lang="ru-RU" sz="3600" b="1" i="1" dirty="0"/>
            </a:br>
            <a:r>
              <a:rPr lang="ru-RU" sz="2400" b="1" i="1" dirty="0"/>
              <a:t>                                 К.Д. Ушинский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98306" name="Picture 2" descr="https://f1.24open.ru/dE2qENx9AU.jpg?access_key=0e1f1bb1deedd0ec5b9891536b9d68f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357430"/>
            <a:ext cx="6286544" cy="4109827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6" name="WordArt 10"/>
          <p:cNvSpPr>
            <a:spLocks noChangeArrowheads="1" noChangeShapeType="1" noTextEdit="1"/>
          </p:cNvSpPr>
          <p:nvPr/>
        </p:nvSpPr>
        <p:spPr bwMode="auto">
          <a:xfrm>
            <a:off x="1763713" y="2420938"/>
            <a:ext cx="6119812" cy="14414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Impact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142984"/>
          </a:xfrm>
        </p:spPr>
        <p:txBody>
          <a:bodyPr/>
          <a:lstStyle/>
          <a:p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 темы </a:t>
            </a: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071678"/>
            <a:ext cx="8358246" cy="3929072"/>
          </a:xfrm>
        </p:spPr>
        <p:txBody>
          <a:bodyPr/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данной воспитательной программы заключается в том, что  выбор будущей профессии – это очень важный шаг в жизни каждого человека. И он не должен быть спонтанным или случайным; необходимо хорошо обдумать свой выбор, взвесить все за и против будущей профессии, ведь это - большая ответственность перед собой и другими людьми в будущем.</a:t>
            </a:r>
            <a:r>
              <a:rPr lang="ru-RU" sz="2400" dirty="0"/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Также следует сосредоточиться и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востребованности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 выбранной профессии, спросе на рынке труда и уровне ее оплаты.</a:t>
            </a:r>
          </a:p>
          <a:p>
            <a:r>
              <a:rPr lang="ru-RU" sz="2400" dirty="0"/>
              <a:t> </a:t>
            </a:r>
          </a:p>
          <a:p>
            <a:pPr algn="l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 descr="https://sevdomveteran.ru/galereya/image-480-orig?format=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1857388" cy="2472225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2"/>
          <p:cNvSpPr>
            <a:spLocks noGrp="1"/>
          </p:cNvSpPr>
          <p:nvPr>
            <p:ph idx="1"/>
          </p:nvPr>
        </p:nvSpPr>
        <p:spPr>
          <a:xfrm>
            <a:off x="428625" y="357188"/>
            <a:ext cx="8229600" cy="56261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Цель: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актуализировать процесс профессионального самоопределения учащихся за счет специальной организации их деятельности, включающей получение знаний о себе и мире профессионального труда. </a:t>
            </a:r>
          </a:p>
          <a:p>
            <a:pPr eaLnBrk="1" hangingPunct="1">
              <a:buFontTx/>
              <a:buNone/>
            </a:pP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https://pbs.twimg.com/media/D1sayaPXQAABHSA.jpg: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143248"/>
            <a:ext cx="3929090" cy="353666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794" y="0"/>
            <a:ext cx="6624656" cy="119697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программы: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71612"/>
            <a:ext cx="8589962" cy="5457838"/>
          </a:xfrm>
        </p:spPr>
        <p:txBody>
          <a:bodyPr/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активизация учащихся в подготовке к профессиональному самоопределению;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обеспечить учащихся  информацией  о   мире  профессий, учебных заведениях,  возможностях профессиональной  карьеры;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 предоставить   информацию о  социально - экономических  характеристиках   профессий;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предоставить информацию о перспективах  развития  профессии, уровне доходов; 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предоставить информацию о путях получения квалификации  и перспективы  профессиональной  карьеры, а также особенности рынка труда;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 формировать навыки самоконтроля готовности к профессиональному самоопределению.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предоставить информацию о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профессиограмме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8" name="Picture 4" descr="https://im0-tub-ru.yandex.net/i?id=27370c8234e40e76f56cacd1a50c5277&amp;n=13&amp;exp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1571636" cy="157163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>
                <a:solidFill>
                  <a:srgbClr val="C00000"/>
                </a:solidFill>
              </a:rPr>
              <a:t>Сроки и этапы реализации</a:t>
            </a:r>
            <a:endParaRPr lang="ru-RU" sz="3200" i="1">
              <a:solidFill>
                <a:srgbClr val="C00000"/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 этап -  контрольно-диагностический (сентябрь 2017 г. - август 2018 г.)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 этап -  коррекционно-развивающий (сентябрь 2018 г. – август 2019г.)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 этап – обобщающий 2019- 2020учебный год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</a:rPr>
              <a:t>Особенности данной программы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6357982" cy="4840303"/>
          </a:xfrm>
        </p:spPr>
        <p:txBody>
          <a:bodyPr/>
          <a:lstStyle/>
          <a:p>
            <a:r>
              <a:rPr lang="ru-RU" sz="2000" dirty="0"/>
              <a:t> Основным  направлением профессионального консультирования  был выбран </a:t>
            </a:r>
            <a:r>
              <a:rPr lang="ru-RU" sz="2000" dirty="0">
                <a:solidFill>
                  <a:srgbClr val="FF0000"/>
                </a:solidFill>
              </a:rPr>
              <a:t>информационно-справочный (просветительский) метод, который включает </a:t>
            </a:r>
            <a:r>
              <a:rPr lang="ru-RU" sz="2000" dirty="0"/>
              <a:t> в себя:</a:t>
            </a:r>
          </a:p>
          <a:p>
            <a:r>
              <a:rPr lang="ru-RU" sz="2000" dirty="0"/>
              <a:t>изучение  </a:t>
            </a:r>
            <a:r>
              <a:rPr lang="ru-RU" sz="2000" dirty="0" err="1"/>
              <a:t>профессиограмм</a:t>
            </a:r>
            <a:r>
              <a:rPr lang="ru-RU" sz="2000" dirty="0"/>
              <a:t> (описание профессий)</a:t>
            </a:r>
          </a:p>
          <a:p>
            <a:r>
              <a:rPr lang="ru-RU" sz="2000" dirty="0"/>
              <a:t>изучение информационно-поисковых систем – баз данных (для оптимизации поиска профессий, учебных заведений и мест работы)</a:t>
            </a:r>
          </a:p>
          <a:p>
            <a:r>
              <a:rPr lang="ru-RU" sz="2000" dirty="0"/>
              <a:t>включены элементы тренинга и диагностики. </a:t>
            </a:r>
          </a:p>
        </p:txBody>
      </p:sp>
      <p:pic>
        <p:nvPicPr>
          <p:cNvPr id="51206" name="Picture 6" descr="http://gelsfedu.ru/images/Mediateka/new_2019/04.03.2019/bezymyanny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3643314"/>
            <a:ext cx="3036846" cy="303684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19"/>
          <p:cNvSpPr>
            <a:spLocks noChangeShapeType="1"/>
          </p:cNvSpPr>
          <p:nvPr/>
        </p:nvSpPr>
        <p:spPr bwMode="auto">
          <a:xfrm>
            <a:off x="1692275" y="24209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15363" name="Group 4"/>
          <p:cNvGrpSpPr>
            <a:grpSpLocks noChangeAspect="1"/>
          </p:cNvGrpSpPr>
          <p:nvPr/>
        </p:nvGrpSpPr>
        <p:grpSpPr bwMode="auto">
          <a:xfrm>
            <a:off x="785786" y="714356"/>
            <a:ext cx="7600950" cy="5068691"/>
            <a:chOff x="2288" y="1702"/>
            <a:chExt cx="6974" cy="3821"/>
          </a:xfrm>
        </p:grpSpPr>
        <p:sp>
          <p:nvSpPr>
            <p:cNvPr id="15369" name="Text Box 6"/>
            <p:cNvSpPr txBox="1">
              <a:spLocks noChangeArrowheads="1"/>
            </p:cNvSpPr>
            <p:nvPr/>
          </p:nvSpPr>
          <p:spPr bwMode="auto">
            <a:xfrm>
              <a:off x="4972" y="1702"/>
              <a:ext cx="1833" cy="655"/>
            </a:xfrm>
            <a:prstGeom prst="rect">
              <a:avLst/>
            </a:prstGeom>
            <a:solidFill>
              <a:srgbClr val="FFFFCC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120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/>
              <a:r>
                <a:rPr lang="ru-RU" sz="1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классный</a:t>
              </a:r>
              <a:r>
                <a:rPr lang="ru-RU" sz="16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руководитель</a:t>
              </a:r>
            </a:p>
          </p:txBody>
        </p:sp>
        <p:sp>
          <p:nvSpPr>
            <p:cNvPr id="15370" name="Text Box 7"/>
            <p:cNvSpPr txBox="1">
              <a:spLocks noChangeArrowheads="1"/>
            </p:cNvSpPr>
            <p:nvPr/>
          </p:nvSpPr>
          <p:spPr bwMode="auto">
            <a:xfrm>
              <a:off x="7428" y="3803"/>
              <a:ext cx="1834" cy="52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1200" dirty="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/>
              <a:r>
                <a:rPr lang="ru-RU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родители</a:t>
              </a:r>
            </a:p>
          </p:txBody>
        </p:sp>
        <p:sp>
          <p:nvSpPr>
            <p:cNvPr id="15371" name="Line 8"/>
            <p:cNvSpPr>
              <a:spLocks noChangeShapeType="1"/>
            </p:cNvSpPr>
            <p:nvPr/>
          </p:nvSpPr>
          <p:spPr bwMode="auto">
            <a:xfrm>
              <a:off x="3532" y="5106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2" name="AutoShape 9"/>
            <p:cNvSpPr>
              <a:spLocks noChangeArrowheads="1"/>
            </p:cNvSpPr>
            <p:nvPr/>
          </p:nvSpPr>
          <p:spPr bwMode="auto">
            <a:xfrm>
              <a:off x="4479" y="2551"/>
              <a:ext cx="2880" cy="20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2160 w 21600"/>
                <a:gd name="T13" fmla="*/ 12343 h 21600"/>
                <a:gd name="T14" fmla="*/ 19440 w 21600"/>
                <a:gd name="T15" fmla="*/ 1851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6480" y="6171"/>
                  </a:lnTo>
                  <a:lnTo>
                    <a:pt x="8640" y="6171"/>
                  </a:lnTo>
                  <a:lnTo>
                    <a:pt x="8640" y="12343"/>
                  </a:lnTo>
                  <a:lnTo>
                    <a:pt x="4320" y="12343"/>
                  </a:lnTo>
                  <a:lnTo>
                    <a:pt x="4320" y="9257"/>
                  </a:lnTo>
                  <a:lnTo>
                    <a:pt x="0" y="15429"/>
                  </a:lnTo>
                  <a:lnTo>
                    <a:pt x="4320" y="21600"/>
                  </a:lnTo>
                  <a:lnTo>
                    <a:pt x="4320" y="18514"/>
                  </a:lnTo>
                  <a:lnTo>
                    <a:pt x="17280" y="18514"/>
                  </a:lnTo>
                  <a:lnTo>
                    <a:pt x="17280" y="21600"/>
                  </a:lnTo>
                  <a:lnTo>
                    <a:pt x="21600" y="15429"/>
                  </a:lnTo>
                  <a:lnTo>
                    <a:pt x="17280" y="9257"/>
                  </a:lnTo>
                  <a:lnTo>
                    <a:pt x="17280" y="12343"/>
                  </a:lnTo>
                  <a:lnTo>
                    <a:pt x="12960" y="12343"/>
                  </a:lnTo>
                  <a:lnTo>
                    <a:pt x="12960" y="6171"/>
                  </a:lnTo>
                  <a:lnTo>
                    <a:pt x="15120" y="6171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20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/>
              <a:r>
                <a:rPr lang="ru-RU" sz="16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учащиеся</a:t>
              </a:r>
              <a:endPara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73" name="Text Box 10"/>
            <p:cNvSpPr txBox="1">
              <a:spLocks noChangeArrowheads="1"/>
            </p:cNvSpPr>
            <p:nvPr/>
          </p:nvSpPr>
          <p:spPr bwMode="auto">
            <a:xfrm>
              <a:off x="2288" y="3780"/>
              <a:ext cx="2123" cy="54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120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/>
              <a:r>
                <a:rPr lang="ru-RU" sz="1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учителя – предметники</a:t>
              </a:r>
            </a:p>
          </p:txBody>
        </p:sp>
        <p:sp>
          <p:nvSpPr>
            <p:cNvPr id="15374" name="Text Box 11"/>
            <p:cNvSpPr txBox="1">
              <a:spLocks noChangeArrowheads="1"/>
            </p:cNvSpPr>
            <p:nvPr/>
          </p:nvSpPr>
          <p:spPr bwMode="auto">
            <a:xfrm rot="2141266">
              <a:off x="4088" y="4903"/>
              <a:ext cx="1770" cy="62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1200" dirty="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/>
              <a:r>
                <a:rPr lang="ru-RU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социальная среда</a:t>
              </a:r>
            </a:p>
          </p:txBody>
        </p:sp>
      </p:grpSp>
      <p:sp>
        <p:nvSpPr>
          <p:cNvPr id="15366" name="Прямоугольник 13"/>
          <p:cNvSpPr>
            <a:spLocks noChangeArrowheads="1"/>
          </p:cNvSpPr>
          <p:nvPr/>
        </p:nvSpPr>
        <p:spPr bwMode="auto">
          <a:xfrm>
            <a:off x="928688" y="0"/>
            <a:ext cx="7429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исполнители программы:</a:t>
            </a:r>
            <a:r>
              <a:rPr lang="ru-RU" sz="32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367" name="Прямоугольник 12"/>
          <p:cNvSpPr>
            <a:spLocks noChangeArrowheads="1"/>
          </p:cNvSpPr>
          <p:nvPr/>
        </p:nvSpPr>
        <p:spPr bwMode="auto">
          <a:xfrm rot="2678236">
            <a:off x="5961242" y="1889748"/>
            <a:ext cx="1870075" cy="656143"/>
          </a:xfrm>
          <a:prstGeom prst="rect">
            <a:avLst/>
          </a:prstGeom>
          <a:solidFill>
            <a:srgbClr val="FFFFCC">
              <a:alpha val="749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библиотекарь</a:t>
            </a:r>
          </a:p>
          <a:p>
            <a:pPr algn="ctr"/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8" name="Прямоугольник 13"/>
          <p:cNvSpPr>
            <a:spLocks noChangeArrowheads="1"/>
          </p:cNvSpPr>
          <p:nvPr/>
        </p:nvSpPr>
        <p:spPr bwMode="auto">
          <a:xfrm rot="-3233981">
            <a:off x="1390651" y="1636712"/>
            <a:ext cx="1941512" cy="715963"/>
          </a:xfrm>
          <a:prstGeom prst="rect">
            <a:avLst/>
          </a:prstGeom>
          <a:solidFill>
            <a:srgbClr val="FFFFCC">
              <a:alpha val="749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администрация школы</a:t>
            </a:r>
          </a:p>
        </p:txBody>
      </p:sp>
      <p:sp>
        <p:nvSpPr>
          <p:cNvPr id="15" name="Прямоугольник 12"/>
          <p:cNvSpPr>
            <a:spLocks noChangeArrowheads="1"/>
          </p:cNvSpPr>
          <p:nvPr/>
        </p:nvSpPr>
        <p:spPr bwMode="auto">
          <a:xfrm rot="19261544">
            <a:off x="5425201" y="4910883"/>
            <a:ext cx="1758017" cy="700912"/>
          </a:xfrm>
          <a:prstGeom prst="rect">
            <a:avLst/>
          </a:prstGeom>
          <a:solidFill>
            <a:srgbClr val="FFFFCC">
              <a:alpha val="749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психолог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7829576" cy="571504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b="1" i="1" dirty="0">
                <a:solidFill>
                  <a:srgbClr val="C00000"/>
                </a:solidFill>
              </a:rPr>
              <a:t>"</a:t>
            </a:r>
            <a:r>
              <a:rPr lang="ru-RU" sz="2000" b="1" i="1" dirty="0">
                <a:solidFill>
                  <a:srgbClr val="C00000"/>
                </a:solidFill>
              </a:rPr>
              <a:t>Если Вы не знаете, в какую гавань держать путь,                                                                                     то ни один ветер не будет для Вас попутным".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                                       </a:t>
            </a:r>
            <a:r>
              <a:rPr lang="en-US" sz="2400" dirty="0"/>
              <a:t>                                        </a:t>
            </a:r>
            <a:r>
              <a:rPr lang="ru-RU" sz="2400" dirty="0"/>
              <a:t> </a:t>
            </a:r>
            <a:r>
              <a:rPr lang="en-US" sz="2400" dirty="0"/>
              <a:t>                                                                </a:t>
            </a:r>
            <a:r>
              <a:rPr lang="ru-RU" altLang="ru-RU" sz="2400" b="1" i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altLang="ru-RU" sz="2400" b="1" i="1" dirty="0">
                <a:solidFill>
                  <a:schemeClr val="tx1"/>
                </a:solidFill>
                <a:latin typeface="+mn-lt"/>
              </a:rPr>
            </a:b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Как найти «свою профессию»,</a:t>
            </a:r>
            <a:r>
              <a:rPr lang="en-US" alt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которая даст вам возможность чувствовать себя уверенно на рынке труда?</a:t>
            </a:r>
            <a:br>
              <a:rPr lang="ru-RU" alt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Как  не ошибиться и правильно выбрать специальность?</a:t>
            </a:r>
            <a:br>
              <a:rPr lang="ru-RU" alt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Чем руководствоваться в первую очередь: интересом к профессии, престижем, а может быть хорошей зарплатой?</a:t>
            </a:r>
            <a:br>
              <a:rPr lang="ru-RU" alt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altLang="ru-RU" sz="2400" b="1" dirty="0">
                <a:solidFill>
                  <a:schemeClr val="tx1"/>
                </a:solidFill>
                <a:latin typeface="+mn-lt"/>
              </a:rPr>
            </a:br>
            <a:endParaRPr lang="ru-RU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7282" name="Picture 2" descr="https://digitalsquare.ru/images/stories/vopr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929066"/>
            <a:ext cx="8071164" cy="242889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Picture 4" descr="http://1.bp.blogspot.com/-ftbCxEH0pF8/VpqHchAXbjI/AAAAAAAAI7s/8DlsC4qKegM/s1600/S%25C3%2589NEC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42976" cy="1772057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75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75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75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75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3109</TotalTime>
  <Words>766</Words>
  <Application>Microsoft Office PowerPoint</Application>
  <PresentationFormat>Экран (4:3)</PresentationFormat>
  <Paragraphs>148</Paragraphs>
  <Slides>28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Оформление по умолчанию</vt:lpstr>
      <vt:lpstr>1_Оформление по умолчанию</vt:lpstr>
      <vt:lpstr>Программа развития классного коллектива  </vt:lpstr>
      <vt:lpstr>Слайд 2</vt:lpstr>
      <vt:lpstr>Актуальность темы </vt:lpstr>
      <vt:lpstr>Слайд 4</vt:lpstr>
      <vt:lpstr>Задачи программы:</vt:lpstr>
      <vt:lpstr>Сроки и этапы реализации</vt:lpstr>
      <vt:lpstr>Особенности данной программы </vt:lpstr>
      <vt:lpstr>Слайд 8</vt:lpstr>
      <vt:lpstr>"Если Вы не знаете, в какую гавань держать путь,                                                                                     то ни один ветер не будет для Вас попутным".                                                                                                                                                   Как найти «свою профессию», которая даст вам возможность чувствовать себя уверенно на рынке труда? Как  не ошибиться и правильно выбрать специальность? Чем руководствоваться в первую очередь: интересом к профессии, престижем, а может быть хорошей зарплатой?   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Результативность деятельности</vt:lpstr>
      <vt:lpstr>Результативность деятельности</vt:lpstr>
      <vt:lpstr>Слайд 22</vt:lpstr>
      <vt:lpstr>Слайд 23</vt:lpstr>
      <vt:lpstr>Слайд 24</vt:lpstr>
      <vt:lpstr>Слайд 25</vt:lpstr>
      <vt:lpstr>Ожидаемый результат</vt:lpstr>
      <vt:lpstr>«Если удачно выберешь труд и вложишь в него свою душу, то счастье само вас отыщет».                                                                   К.Д. Ушинский </vt:lpstr>
      <vt:lpstr>Слайд 28</vt:lpstr>
    </vt:vector>
  </TitlesOfParts>
  <Company>Dnsoft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User</cp:lastModifiedBy>
  <cp:revision>260</cp:revision>
  <dcterms:created xsi:type="dcterms:W3CDTF">2011-04-09T15:59:58Z</dcterms:created>
  <dcterms:modified xsi:type="dcterms:W3CDTF">2019-12-05T15:57:12Z</dcterms:modified>
</cp:coreProperties>
</file>