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14" r:id="rId3"/>
    <p:sldId id="316" r:id="rId4"/>
    <p:sldId id="315" r:id="rId5"/>
    <p:sldId id="293" r:id="rId6"/>
    <p:sldId id="294" r:id="rId7"/>
    <p:sldId id="309" r:id="rId8"/>
    <p:sldId id="269" r:id="rId9"/>
    <p:sldId id="270" r:id="rId10"/>
    <p:sldId id="271" r:id="rId11"/>
    <p:sldId id="274" r:id="rId12"/>
    <p:sldId id="275" r:id="rId13"/>
    <p:sldId id="276" r:id="rId14"/>
    <p:sldId id="302" r:id="rId15"/>
    <p:sldId id="278" r:id="rId16"/>
    <p:sldId id="280" r:id="rId17"/>
    <p:sldId id="303" r:id="rId18"/>
    <p:sldId id="282" r:id="rId19"/>
    <p:sldId id="305" r:id="rId20"/>
    <p:sldId id="310" r:id="rId21"/>
    <p:sldId id="31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33CC"/>
    <a:srgbClr val="FFCC00"/>
    <a:srgbClr val="CC0000"/>
    <a:srgbClr val="0080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Исследование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второе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>
              <a:defRPr/>
            </a:pPr>
            <a:r>
              <a:rPr lang="ru-RU" sz="1400" dirty="0">
                <a:solidFill>
                  <a:srgbClr val="990000"/>
                </a:solidFill>
                <a:latin typeface="Georgia" pitchFamily="18" charset="0"/>
              </a:rPr>
              <a:t>Что вы знаете о творчестве Шекспира?</a:t>
            </a:r>
          </a:p>
        </c:rich>
      </c:tx>
      <c:layout>
        <c:manualLayout>
          <c:xMode val="edge"/>
          <c:yMode val="edge"/>
          <c:x val="0.1171791499992592"/>
          <c:y val="1.8750000000000034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2312383827967484E-4"/>
          <c:y val="0.24677762535345335"/>
          <c:w val="0.64341203512860445"/>
          <c:h val="0.639120969365378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Что вы знаете о творчестве Шекспира?</c:v>
                </c:pt>
              </c:strCache>
            </c:strRef>
          </c:tx>
          <c:dLbls>
            <c:dLbl>
              <c:idx val="4"/>
              <c:layout>
                <c:manualLayout>
                  <c:x val="1.9185915734985095E-2"/>
                  <c:y val="2.5746268159269711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Percent val="1"/>
          </c:dLbls>
          <c:cat>
            <c:strRef>
              <c:f>Лист1!$A$2:$A$6</c:f>
              <c:strCache>
                <c:ptCount val="5"/>
                <c:pt idx="0">
                  <c:v>писал трагедии</c:v>
                </c:pt>
                <c:pt idx="1">
                  <c:v>писал комедии</c:v>
                </c:pt>
                <c:pt idx="2">
                  <c:v>поэт и писатель</c:v>
                </c:pt>
                <c:pt idx="3">
                  <c:v>поэт и драматург</c:v>
                </c:pt>
                <c:pt idx="4">
                  <c:v>не знаю ничего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0.25</c:v>
                </c:pt>
                <c:pt idx="1">
                  <c:v>0.16000000000000031</c:v>
                </c:pt>
                <c:pt idx="2">
                  <c:v>0.44000000000000056</c:v>
                </c:pt>
                <c:pt idx="3">
                  <c:v>0.12000000000000002</c:v>
                </c:pt>
                <c:pt idx="4">
                  <c:v>3.0000000000000065E-2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3560366629442011"/>
          <c:y val="0.37739053444945364"/>
          <c:w val="0.23985946498740374"/>
          <c:h val="0.40837109501545915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>
                <a:solidFill>
                  <a:srgbClr val="990000"/>
                </a:solidFill>
                <a:latin typeface="Georgia" pitchFamily="18" charset="0"/>
              </a:defRPr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Исследование первое</a:t>
            </a:r>
          </a:p>
          <a:p>
            <a:pPr>
              <a:defRPr>
                <a:solidFill>
                  <a:srgbClr val="990000"/>
                </a:solidFill>
                <a:latin typeface="Georgia" pitchFamily="18" charset="0"/>
              </a:defRPr>
            </a:pPr>
            <a:r>
              <a:rPr lang="ru-RU" sz="1400" dirty="0" smtClean="0"/>
              <a:t>Какую </a:t>
            </a:r>
            <a:r>
              <a:rPr lang="ru-RU" sz="1400" dirty="0"/>
              <a:t>литературу вы читаете?</a:t>
            </a:r>
          </a:p>
        </c:rich>
      </c:tx>
      <c:layout>
        <c:manualLayout>
          <c:xMode val="edge"/>
          <c:yMode val="edge"/>
          <c:x val="0.18975176172023631"/>
          <c:y val="4.1607273797305555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5191607611021151E-2"/>
          <c:y val="0.17537372023414613"/>
          <c:w val="0.60273222396182169"/>
          <c:h val="0.627327192810549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Какую литературу вы читаете?</c:v>
                </c:pt>
              </c:strCache>
            </c:strRef>
          </c:tx>
          <c:dLbls>
            <c:dLbl>
              <c:idx val="0"/>
              <c:layout>
                <c:manualLayout>
                  <c:x val="-2.4656054899467851E-2"/>
                  <c:y val="7.0282443647671083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классическую</c:v>
                </c:pt>
                <c:pt idx="1">
                  <c:v>детективы</c:v>
                </c:pt>
                <c:pt idx="2">
                  <c:v>фэнтэзи</c:v>
                </c:pt>
                <c:pt idx="3">
                  <c:v>приключения</c:v>
                </c:pt>
                <c:pt idx="4">
                  <c:v>другую</c:v>
                </c:pt>
                <c:pt idx="5">
                  <c:v>не читаю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3.0000000000000051E-2</c:v>
                </c:pt>
                <c:pt idx="1">
                  <c:v>0.14000000000000001</c:v>
                </c:pt>
                <c:pt idx="2">
                  <c:v>0.29000000000000031</c:v>
                </c:pt>
                <c:pt idx="3">
                  <c:v>0.12000000000000002</c:v>
                </c:pt>
                <c:pt idx="4">
                  <c:v>0.1</c:v>
                </c:pt>
                <c:pt idx="5">
                  <c:v>0.32000000000000095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58670677300940843"/>
          <c:y val="0.23346281081594933"/>
          <c:w val="0.25871655909161928"/>
          <c:h val="0.44743267801693654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 algn="ctr">
              <a:defRPr b="1" i="0"/>
            </a:pPr>
            <a:r>
              <a:rPr lang="ru-RU" sz="1400" b="1" i="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</a:rPr>
              <a:t>Исследование третье.</a:t>
            </a:r>
          </a:p>
          <a:p>
            <a:pPr algn="ctr">
              <a:defRPr b="1" i="0"/>
            </a:pPr>
            <a:r>
              <a:rPr lang="ru-RU" sz="1800" b="1" i="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</a:rPr>
              <a:t>Как </a:t>
            </a:r>
            <a:r>
              <a:rPr lang="ru-RU" sz="1800" b="1" i="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</a:rPr>
              <a:t>относились к Шекспиру русские писатели и поэты?</a:t>
            </a:r>
          </a:p>
        </c:rich>
      </c:tx>
      <c:layout>
        <c:manualLayout>
          <c:xMode val="edge"/>
          <c:yMode val="edge"/>
          <c:x val="0.35373921753439624"/>
          <c:y val="2.3703537799677116E-2"/>
        </c:manualLayout>
      </c:layout>
    </c:title>
    <c:plotArea>
      <c:layout>
        <c:manualLayout>
          <c:layoutTarget val="inner"/>
          <c:xMode val="edge"/>
          <c:yMode val="edge"/>
          <c:x val="0.13987856406692634"/>
          <c:y val="0.20008790839609203"/>
          <c:w val="0.35141890242450696"/>
          <c:h val="0.752036451188443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относились к Шекспиру русские писатели и поэты?</c:v>
                </c:pt>
              </c:strCache>
            </c:strRef>
          </c:tx>
          <c:explosion val="25"/>
          <c:dPt>
            <c:idx val="0"/>
            <c:explosion val="0"/>
          </c:dPt>
          <c:dPt>
            <c:idx val="1"/>
            <c:explosion val="7"/>
          </c:dPt>
          <c:dPt>
            <c:idx val="2"/>
            <c:explosion val="8"/>
          </c:dPt>
          <c:dPt>
            <c:idx val="3"/>
            <c:explosion val="10"/>
          </c:dPt>
          <c:dPt>
            <c:idx val="4"/>
            <c:explosion val="6"/>
          </c:dPt>
          <c:dLbls>
            <c:dLblPos val="bestFit"/>
            <c:showVal val="1"/>
          </c:dLbls>
          <c:cat>
            <c:strRef>
              <c:f>Лист1!$A$2:$A$6</c:f>
              <c:strCache>
                <c:ptCount val="5"/>
                <c:pt idx="0">
                  <c:v>так же, как к другим зарубежным авторам</c:v>
                </c:pt>
                <c:pt idx="1">
                  <c:v>предпочитали умалчивать о нём</c:v>
                </c:pt>
                <c:pt idx="2">
                  <c:v>цитировали его произведения</c:v>
                </c:pt>
                <c:pt idx="3">
                  <c:v>равнодушно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0.18000000000000024</c:v>
                </c:pt>
                <c:pt idx="1">
                  <c:v>0.14000000000000001</c:v>
                </c:pt>
                <c:pt idx="2">
                  <c:v>0.05</c:v>
                </c:pt>
                <c:pt idx="3">
                  <c:v>8.0000000000000043E-2</c:v>
                </c:pt>
                <c:pt idx="4">
                  <c:v>0.58000000000000007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5153346074107692"/>
          <c:y val="0.29251588790279764"/>
          <c:w val="0.45162908061353274"/>
          <c:h val="0.7074841120972031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hyperlink" Target="http://youtube.com/watch?time_continue=28&amp;v=s5lIG2hnIZs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hyperlink" Target="http://youtube.com/watch?time_continue=76&amp;v=eZ_tcTZEawQ" TargetMode="Externa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Documents\English\Shakespeare\&#1057;&#1092;&#1077;&#1088;&#1072;%20&#1079;&#1085;&#1072;&#1085;&#1080;&#1081;%202019\&#1057;&#1054;&#1053;&#1045;&#1058;.mp4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8.jpeg"/><Relationship Id="rId3" Type="http://schemas.openxmlformats.org/officeDocument/2006/relationships/image" Target="../media/image41.jpeg"/><Relationship Id="rId7" Type="http://schemas.openxmlformats.org/officeDocument/2006/relationships/hyperlink" Target="http://blog.uole-museum.ru/wp-content/uploads/2009/02/korolenko.jpg" TargetMode="External"/><Relationship Id="rId12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11" Type="http://schemas.openxmlformats.org/officeDocument/2006/relationships/image" Target="../media/image47.jpeg"/><Relationship Id="rId5" Type="http://schemas.openxmlformats.org/officeDocument/2006/relationships/hyperlink" Target="http://www.rp-net.ru/images/authors/Zajcev01.jpg" TargetMode="External"/><Relationship Id="rId10" Type="http://schemas.openxmlformats.org/officeDocument/2006/relationships/image" Target="../media/image46.png"/><Relationship Id="rId4" Type="http://schemas.openxmlformats.org/officeDocument/2006/relationships/image" Target="../media/image42.jpeg"/><Relationship Id="rId9" Type="http://schemas.openxmlformats.org/officeDocument/2006/relationships/image" Target="../media/image45.jpeg"/><Relationship Id="rId1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youtube.com/watch?time_continue=76&amp;v=eZ_tcTZEawQ" TargetMode="External"/><Relationship Id="rId3" Type="http://schemas.openxmlformats.org/officeDocument/2006/relationships/hyperlink" Target="http://romeo-juliet-club.ru/" TargetMode="External"/><Relationship Id="rId7" Type="http://schemas.openxmlformats.org/officeDocument/2006/relationships/hyperlink" Target="http://www.stratford.ru/influence_lit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aphorisme.ru/by-authors/shekspir/?q=941" TargetMode="External"/><Relationship Id="rId5" Type="http://schemas.openxmlformats.org/officeDocument/2006/relationships/hyperlink" Target="http://www.literarygenius.info/" TargetMode="External"/><Relationship Id="rId4" Type="http://schemas.openxmlformats.org/officeDocument/2006/relationships/hyperlink" Target="http://lib.ru/SHAKESPEARE/anikst_shakspeare.txt" TargetMode="External"/><Relationship Id="rId9" Type="http://schemas.openxmlformats.org/officeDocument/2006/relationships/hyperlink" Target="http://youtube.com/watch?time_continue=28&amp;v=s5lIG2hnIZ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929586" y="61436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User\Desktop\Documents\English\Shakespeare\фоны\фон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500298" y="357166"/>
            <a:ext cx="61436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Old English Text MT"/>
              </a:rPr>
              <a:t>Russian</a:t>
            </a:r>
            <a:r>
              <a:rPr lang="en-US" sz="48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Old English Text MT"/>
              </a:rPr>
              <a:t> Shakespeare</a:t>
            </a:r>
            <a:endParaRPr lang="ru-RU" sz="48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</a:endParaRPr>
          </a:p>
        </p:txBody>
      </p:sp>
      <p:pic>
        <p:nvPicPr>
          <p:cNvPr id="1028" name="Picture 4" descr="C:\Users\User\Desktop\268773ddd43831d9d7cacca22a9a12ab9ae11949624a6bec3587e19dc0b725f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214422"/>
            <a:ext cx="5162557" cy="4536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714876" y="5429264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33CC"/>
                </a:solidFill>
                <a:latin typeface="Constantia" pitchFamily="18" charset="0"/>
              </a:rPr>
              <a:t>Разработала</a:t>
            </a:r>
          </a:p>
          <a:p>
            <a:pPr algn="r"/>
            <a:r>
              <a:rPr lang="ru-RU" dirty="0" smtClean="0">
                <a:solidFill>
                  <a:srgbClr val="0033CC"/>
                </a:solidFill>
                <a:latin typeface="Constantia" pitchFamily="18" charset="0"/>
              </a:rPr>
              <a:t>Амброс Елена Ростиславовна</a:t>
            </a:r>
          </a:p>
          <a:p>
            <a:pPr algn="r"/>
            <a:r>
              <a:rPr lang="ru-RU" dirty="0" smtClean="0">
                <a:solidFill>
                  <a:srgbClr val="0033CC"/>
                </a:solidFill>
                <a:latin typeface="Constantia" pitchFamily="18" charset="0"/>
              </a:rPr>
              <a:t>учитель английского языка</a:t>
            </a:r>
          </a:p>
          <a:p>
            <a:pPr algn="r"/>
            <a:r>
              <a:rPr lang="ru-RU" dirty="0" smtClean="0">
                <a:solidFill>
                  <a:srgbClr val="0033CC"/>
                </a:solidFill>
                <a:latin typeface="Constantia" pitchFamily="18" charset="0"/>
              </a:rPr>
              <a:t>МОУ «Шумиловская СОШ» </a:t>
            </a:r>
            <a:endParaRPr lang="ru-RU" dirty="0">
              <a:solidFill>
                <a:srgbClr val="0033CC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User\Desktop\Documents\English\Shakespeare\фон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892" cy="685358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000232" y="4500570"/>
            <a:ext cx="471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6" charset="0"/>
              <a:cs typeface="DejaVu Sans" charset="0"/>
            </a:endParaRPr>
          </a:p>
        </p:txBody>
      </p:sp>
      <p:pic>
        <p:nvPicPr>
          <p:cNvPr id="27650" name="Picture 2" descr="C:\Users\User\Desktop\Documents\English\Shakespeare\ivan-tourgueniev-b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2460965" cy="3593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0"/>
            <a:ext cx="2357454" cy="3435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C:\Users\User\Desktop\Documents\English\Shakespeare\tyLqKmUntjS4XDBC7RxUcQ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2586032"/>
            <a:ext cx="2524124" cy="4038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User\Desktop\Documents\English\Shakespeare\фон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92" y="4413"/>
            <a:ext cx="9149892" cy="685358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000232" y="4500570"/>
            <a:ext cx="471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3714752"/>
            <a:ext cx="492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endParaRPr lang="ru-RU" sz="2000" dirty="0">
              <a:solidFill>
                <a:srgbClr val="C00000"/>
              </a:solidFill>
              <a:latin typeface="Georgia" pitchFamily="18" charset="0"/>
              <a:cs typeface="DejaVu Sans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71736" y="1357298"/>
            <a:ext cx="47863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ru-RU" sz="1600" b="1" dirty="0">
              <a:solidFill>
                <a:srgbClr val="C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4643446"/>
            <a:ext cx="4572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ru-RU" sz="1600" b="1" dirty="0">
              <a:solidFill>
                <a:srgbClr val="C00000"/>
              </a:solidFill>
              <a:latin typeface="Times New Roman" pitchFamily="16" charset="0"/>
              <a:cs typeface="DejaVu Sans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2458776" cy="2857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85720" y="3857628"/>
            <a:ext cx="52864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Шекспир – «пророк, пришедший «…возвестить нам тайну… души человеческой»</a:t>
            </a:r>
            <a:endParaRPr lang="en-US" sz="32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                                                               Ф.Достоевский</a:t>
            </a:r>
            <a:endParaRPr lang="ru-RU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14290"/>
            <a:ext cx="4000528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User\Desktop\Documents\English\Shakespeare\фон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892" cy="685358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000232" y="4500570"/>
            <a:ext cx="471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3714752"/>
            <a:ext cx="492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endParaRPr lang="ru-RU" sz="2000" dirty="0">
              <a:solidFill>
                <a:srgbClr val="C00000"/>
              </a:solidFill>
              <a:latin typeface="Georgia" pitchFamily="18" charset="0"/>
              <a:cs typeface="DejaVu Sans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71736" y="1357298"/>
            <a:ext cx="47863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ru-RU" sz="1600" b="1" dirty="0">
              <a:solidFill>
                <a:srgbClr val="C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4643446"/>
            <a:ext cx="4572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ru-RU" sz="1600" b="1" dirty="0">
              <a:solidFill>
                <a:srgbClr val="C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857628"/>
            <a:ext cx="528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2355585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 descr="C:\Users\User\Desktop\Documents\English\Shakespeare\93702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000372"/>
            <a:ext cx="2494748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000364" y="357166"/>
            <a:ext cx="53578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Monotype Corsiva" charset="0"/>
                <a:cs typeface="DejaVu Sans" charset="0"/>
              </a:rPr>
              <a:t>…Стыд женщины, супруги, матери забыт,</a:t>
            </a:r>
          </a:p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Monotype Corsiva" charset="0"/>
                <a:cs typeface="DejaVu Sans" charset="0"/>
              </a:rPr>
              <a:t>Когда и старость падает так низко,</a:t>
            </a:r>
          </a:p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Monotype Corsiva" charset="0"/>
                <a:cs typeface="DejaVu Sans" charset="0"/>
              </a:rPr>
              <a:t>Что ж юности осталось?</a:t>
            </a:r>
          </a:p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Monotype Corsiva" charset="0"/>
                <a:cs typeface="DejaVu Sans" charset="0"/>
              </a:rPr>
              <a:t>Страшно, за человека страшно мне.</a:t>
            </a:r>
          </a:p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6" charset="0"/>
                <a:cs typeface="DejaVu Sans" charset="0"/>
              </a:rPr>
              <a:t>В.Шекспир</a:t>
            </a:r>
            <a:endParaRPr lang="ru-RU" sz="1600" b="1" dirty="0">
              <a:solidFill>
                <a:srgbClr val="C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28926" y="2928934"/>
            <a:ext cx="37862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Monotype Corsiva" charset="0"/>
                <a:cs typeface="DejaVu Sans" charset="0"/>
              </a:rPr>
              <a:t>За человека страшно! Куда же могут эти суждения и ошибочная жизнь привести нас?!</a:t>
            </a:r>
          </a:p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Monotype Corsiva" charset="0"/>
                <a:cs typeface="DejaVu Sans" charset="0"/>
              </a:rPr>
              <a:t>        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6" charset="0"/>
                <a:cs typeface="DejaVu Sans" charset="0"/>
              </a:rPr>
              <a:t>Н.С.Лесков «Смех и горе»</a:t>
            </a:r>
            <a:endParaRPr lang="ru-RU" sz="1600" b="1" dirty="0">
              <a:solidFill>
                <a:srgbClr val="C00000"/>
              </a:solidFill>
              <a:latin typeface="Times New Roman" pitchFamily="16" charset="0"/>
              <a:cs typeface="DejaVu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User\Desktop\Documents\English\Shakespeare\фон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92" y="4413"/>
            <a:ext cx="9149892" cy="685358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000232" y="4500570"/>
            <a:ext cx="471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3714752"/>
            <a:ext cx="492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endParaRPr lang="ru-RU" sz="2000" dirty="0">
              <a:solidFill>
                <a:srgbClr val="C00000"/>
              </a:solidFill>
              <a:latin typeface="Georgia" pitchFamily="18" charset="0"/>
              <a:cs typeface="DejaVu Sans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71736" y="1357298"/>
            <a:ext cx="47863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ru-RU" sz="1600" b="1" dirty="0">
              <a:solidFill>
                <a:srgbClr val="C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4643446"/>
            <a:ext cx="4572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ru-RU" sz="1600" b="1" dirty="0">
              <a:solidFill>
                <a:srgbClr val="C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357166"/>
            <a:ext cx="657229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«Есть жалкие люди, которым льстит, когда их называют </a:t>
            </a:r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</a:rPr>
              <a:t>гамлетами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или лишними, но для меня это позор» .</a:t>
            </a:r>
          </a:p>
          <a:p>
            <a:pPr algn="r"/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                                                                                                             А.Чехов.«Иванов»</a:t>
            </a:r>
            <a:endParaRPr lang="ru-RU" sz="2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1"/>
            <a:ext cx="1840061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143248"/>
            <a:ext cx="2065324" cy="28393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2214546" y="3071810"/>
            <a:ext cx="61436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Monotype Corsiva" charset="0"/>
                <a:cs typeface="DejaVu Sans" charset="0"/>
              </a:rPr>
              <a:t>Я довольно долго искал </a:t>
            </a:r>
            <a:r>
              <a:rPr lang="ru-RU" sz="2800" b="1" dirty="0" err="1" smtClean="0">
                <a:solidFill>
                  <a:srgbClr val="C00000"/>
                </a:solidFill>
                <a:latin typeface="Monotype Corsiva" charset="0"/>
                <a:cs typeface="DejaVu Sans" charset="0"/>
              </a:rPr>
              <a:t>Михайлу</a:t>
            </a:r>
            <a:r>
              <a:rPr lang="ru-RU" sz="2800" b="1" dirty="0" smtClean="0">
                <a:solidFill>
                  <a:srgbClr val="C00000"/>
                </a:solidFill>
                <a:latin typeface="Monotype Corsiva" charset="0"/>
                <a:cs typeface="DejaVu Sans" charset="0"/>
              </a:rPr>
              <a:t>,  </a:t>
            </a:r>
          </a:p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Monotype Corsiva" charset="0"/>
                <a:cs typeface="DejaVu Sans" charset="0"/>
              </a:rPr>
              <a:t>потому что у него не было своего дома. Этот деревенский Король Лир </a:t>
            </a:r>
          </a:p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Monotype Corsiva" charset="0"/>
                <a:cs typeface="DejaVu Sans" charset="0"/>
              </a:rPr>
              <a:t>жил то с одним из своих </a:t>
            </a:r>
          </a:p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Monotype Corsiva" charset="0"/>
                <a:cs typeface="DejaVu Sans" charset="0"/>
              </a:rPr>
              <a:t>сыновей, то с другим.</a:t>
            </a:r>
          </a:p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6" charset="0"/>
                <a:cs typeface="DejaVu Sans" charset="0"/>
              </a:rPr>
              <a:t>М.Пришвин «Календарь природы»</a:t>
            </a:r>
            <a:endParaRPr lang="ru-RU" sz="1600" b="1" dirty="0">
              <a:solidFill>
                <a:srgbClr val="C00000"/>
              </a:solidFill>
              <a:latin typeface="Times New Roman" pitchFamily="16" charset="0"/>
              <a:cs typeface="DejaVu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User\Desktop\Documents\English\Shakespeare\фон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92" y="4413"/>
            <a:ext cx="9149892" cy="685358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000232" y="4500570"/>
            <a:ext cx="471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3714752"/>
            <a:ext cx="492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endParaRPr lang="ru-RU" sz="2000" dirty="0">
              <a:solidFill>
                <a:srgbClr val="C00000"/>
              </a:solidFill>
              <a:latin typeface="Georgia" pitchFamily="18" charset="0"/>
              <a:cs typeface="DejaVu Sans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71736" y="1357298"/>
            <a:ext cx="47863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ru-RU" sz="1600" b="1" dirty="0">
              <a:solidFill>
                <a:srgbClr val="C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4643446"/>
            <a:ext cx="4572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ru-RU" sz="1600" b="1" dirty="0">
              <a:solidFill>
                <a:srgbClr val="C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14290"/>
            <a:ext cx="321467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Марина Цветаева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b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</a:rPr>
              <a:t>Офелия – в защиту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b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</a:rPr>
              <a:t> королевы</a:t>
            </a:r>
          </a:p>
          <a:p>
            <a:pPr marL="627063" lvl="0" indent="-627063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Принц Гамлет! Довольно червивую залежь</a:t>
            </a:r>
          </a:p>
          <a:p>
            <a:pPr marL="627063" lvl="0" indent="-627063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Тревожить… На розы взгляни!</a:t>
            </a:r>
          </a:p>
          <a:p>
            <a:pPr marL="627063" lvl="0" indent="-627063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Подумай о той, что – единого дня лишь –</a:t>
            </a:r>
          </a:p>
          <a:p>
            <a:pPr marL="627063" lvl="0" indent="-627063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Считает последние дни.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b="1" dirty="0" smtClean="0">
              <a:solidFill>
                <a:schemeClr val="bg1"/>
              </a:solidFill>
              <a:latin typeface="Georgia" pitchFamily="18" charset="0"/>
              <a:ea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214290"/>
            <a:ext cx="435771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lvl="0" indent="-627063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1600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627063" lvl="0" indent="-627063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b="1" dirty="0" smtClean="0">
                <a:solidFill>
                  <a:srgbClr val="0070C0"/>
                </a:solidFill>
                <a:latin typeface="Georgia" pitchFamily="18" charset="0"/>
                <a:ea typeface="Times New Roman" pitchFamily="18" charset="0"/>
              </a:rPr>
              <a:t>       Диалог Гамлета с совестью</a:t>
            </a:r>
          </a:p>
          <a:p>
            <a:pPr marL="627063" lvl="0" indent="-627063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На дне она, где ил</a:t>
            </a:r>
          </a:p>
          <a:p>
            <a:pPr marL="627063" lvl="0" indent="-627063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 И водоросли… Спать в них </a:t>
            </a:r>
          </a:p>
          <a:p>
            <a:pPr marL="627063" lvl="0" indent="-627063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 Ушла, но сна и там нет!</a:t>
            </a:r>
          </a:p>
          <a:p>
            <a:pPr marL="627063" lvl="0" indent="-627063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-Но я ее любил,</a:t>
            </a:r>
          </a:p>
          <a:p>
            <a:pPr marL="627063" lvl="0" indent="-627063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 Как сорок тысяч братьев</a:t>
            </a:r>
          </a:p>
          <a:p>
            <a:pPr marL="627063" lvl="0" indent="-627063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 Любить не могут!</a:t>
            </a:r>
          </a:p>
          <a:p>
            <a:pPr marL="627063" lvl="0" indent="-627063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                         - Гамлет!</a:t>
            </a:r>
          </a:p>
          <a:p>
            <a:pPr marL="627063" lvl="0" indent="-627063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 На дне она, где ил:</a:t>
            </a:r>
          </a:p>
          <a:p>
            <a:pPr marL="627063" lvl="0" indent="-627063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 Ил!.. И последний венчик </a:t>
            </a:r>
          </a:p>
          <a:p>
            <a:pPr marL="627063" lvl="0" indent="-627063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 Всплыл на приречных бревнах..</a:t>
            </a:r>
          </a:p>
          <a:p>
            <a:pPr marL="627063" lvl="0" indent="-627063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 Но я ее любил,</a:t>
            </a:r>
          </a:p>
          <a:p>
            <a:pPr marL="627063" lvl="0" indent="-627063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 Как сорок тысяч…</a:t>
            </a:r>
          </a:p>
          <a:p>
            <a:pPr marL="627063" lvl="0" indent="-627063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                         - Меньше</a:t>
            </a:r>
          </a:p>
          <a:p>
            <a:pPr marL="627063" lvl="0" indent="-627063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 Все ж, чем один любовник.</a:t>
            </a:r>
          </a:p>
          <a:p>
            <a:pPr marL="627063" lvl="0" indent="-627063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 На дне она, где ил.</a:t>
            </a:r>
          </a:p>
          <a:p>
            <a:pPr marL="627063" lvl="0" indent="-627063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 Но я ее -  </a:t>
            </a:r>
          </a:p>
          <a:p>
            <a:pPr marL="627063" lvl="0" indent="-627063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                 любил?</a:t>
            </a:r>
          </a:p>
        </p:txBody>
      </p:sp>
      <p:pic>
        <p:nvPicPr>
          <p:cNvPr id="1027" name="Picture 3" descr="C:\Users\User\Desktop\Documents\English\Shakespeare\main_gamletiofeli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86124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1" name="Picture 3" descr="C:\Users\User\Desktop\Documents\English\Shakespeare\фон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91" y="4412"/>
            <a:ext cx="9149891" cy="6853587"/>
          </a:xfrm>
          <a:prstGeom prst="rect">
            <a:avLst/>
          </a:prstGeom>
          <a:noFill/>
        </p:spPr>
      </p:pic>
      <p:pic>
        <p:nvPicPr>
          <p:cNvPr id="32772" name="Picture 4" descr="C:\Users\User\Desktop\Documents\English\Shakespeare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714620"/>
            <a:ext cx="485778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0"/>
            <a:ext cx="1951714" cy="26415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User\Desktop\Documents\English\Shakespeare\век расшаталс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0"/>
            <a:ext cx="2676525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User\Desktop\Documents\English\Shakespeare\фон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892" cy="685358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000232" y="4500570"/>
            <a:ext cx="471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3714752"/>
            <a:ext cx="492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endParaRPr lang="ru-RU" sz="2000" dirty="0">
              <a:solidFill>
                <a:srgbClr val="C00000"/>
              </a:solidFill>
              <a:latin typeface="Georgia" pitchFamily="18" charset="0"/>
              <a:cs typeface="DejaVu Sans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71736" y="1357298"/>
            <a:ext cx="47863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ru-RU" sz="1600" b="1" dirty="0">
              <a:solidFill>
                <a:srgbClr val="C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4643446"/>
            <a:ext cx="4572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ru-RU" sz="1600" b="1" dirty="0">
              <a:solidFill>
                <a:srgbClr val="C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14290"/>
            <a:ext cx="3214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b="1" dirty="0" smtClean="0">
              <a:solidFill>
                <a:schemeClr val="bg1"/>
              </a:solidFill>
              <a:latin typeface="Georgia" pitchFamily="18" charset="0"/>
              <a:ea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026" name="Picture 2" descr="C:\Users\User\Desktop\Documents\English\Shakespeare\алиге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85728"/>
            <a:ext cx="4267200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Documents\English\Shakespeare\алиге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786058"/>
            <a:ext cx="1826113" cy="2309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Documents\English\Shakespeare\Romeo-and-Juliet-1968-1968-romeo-and-juliet-by-franco-zeffirelli-24278193-579-7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71480"/>
            <a:ext cx="3631068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Desktop\Documents\English\Shakespeare\фон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783" y="0"/>
            <a:ext cx="9155783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500042"/>
            <a:ext cx="664371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3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214546" y="428604"/>
            <a:ext cx="671517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028" name="Picture 4" descr="C:\Users\User\Desktop\Documents\English\Shakespeare\высоцкий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0"/>
            <a:ext cx="2883301" cy="4110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User\Desktop\Documents\English\Shakespeare\высоцки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2430" y="3776509"/>
            <a:ext cx="4881570" cy="3081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http://youtube.com/watch?time_continue=76&amp;v=eZ_tcTZEawQ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http://youtube.com/watch?time_continue=76&amp;v=eZ_tcTZEawQ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http://youtube.com/watch?time_continue=76&amp;v=eZ_tcTZEawQ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Объект 1"/>
          <p:cNvPicPr>
            <a:picLocks noChangeArrowheads="1"/>
          </p:cNvPicPr>
          <p:nvPr/>
        </p:nvPicPr>
        <p:blipFill>
          <a:blip r:embed="rId6"/>
          <a:srcRect l="-1007" t="-1450" r="-452" b="13898"/>
          <a:stretch>
            <a:fillRect/>
          </a:stretch>
        </p:blipFill>
        <p:spPr bwMode="auto">
          <a:xfrm>
            <a:off x="4643438" y="928670"/>
            <a:ext cx="42862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091287" y="214290"/>
            <a:ext cx="4052713" cy="2308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http://youtube.com/watch?time_continue=28&amp;v=s5lIG2hnIZs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Documents\English\Shakespeare\2-pag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00508" y="214290"/>
            <a:ext cx="631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143108" y="214290"/>
            <a:ext cx="700089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Грехи других судить вы так усердно рвётесь, начните со своих   и до чужих не доберётесь.  (хроника «Генрих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VI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»)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Подгнило что-то в Датском королевстве. («Гамлет»)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Краткость – душа остроумия. (сестра таланта) («Гамлет»)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Пусть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устрицей мне будет этот мир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(«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99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Виндзорские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насмешницы»)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Из жалости я должен быть жесток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(«Гамлет»)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Трусливые люди умирают много раз перед своей смертью.   («Юлий Цезарь»)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Из ничего не выйдет ничего. («Король Лир»)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Кто-то может улыбаться и улыбаться, и оказаться подлецом! («Гамлет»)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В долг не бери и взаймы не давай. («Гамлет»)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Что за мастерское создание – человек! Венец всего живущего! («Гамлет»)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Держи подальше мысль от языка, а необдуманную мысль – от действий.  («Гамлет»)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Весь мир – театр, в котором все мы только лишь актёры. («Как вам это понравится»)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Быть или не быть – вот в чём вопрос. («Гамлет»)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Друзья, сограждане, внемлите мне. («Юлий Цезарь»)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Ад пуст. Все бесы здесь. («Буря»)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Documents\English\Shakespeare\2-pag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00508" y="214290"/>
            <a:ext cx="631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071670" y="214290"/>
            <a:ext cx="7072330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300" b="1" dirty="0" smtClean="0">
                <a:solidFill>
                  <a:srgbClr val="FF0000"/>
                </a:solidFill>
                <a:latin typeface="Georgia" pitchFamily="18" charset="0"/>
              </a:rPr>
              <a:t>Почему произведения Шекспира не потеряли своей актуальности в наши дни?</a:t>
            </a:r>
          </a:p>
          <a:p>
            <a:pPr algn="ctr"/>
            <a:endParaRPr lang="ru-RU" dirty="0" smtClean="0">
              <a:latin typeface="Georgia" pitchFamily="18" charset="0"/>
            </a:endParaRP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Не поучая, Шекспир заставляет размышлять о самом главном.</a:t>
            </a:r>
          </a:p>
          <a:p>
            <a:pPr lvl="1">
              <a:buBlip>
                <a:blip r:embed="rId3"/>
              </a:buBlip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 Его герои – люди многогранные, с богатой духовной жизнью.</a:t>
            </a:r>
          </a:p>
          <a:p>
            <a:pPr lvl="2">
              <a:buBlip>
                <a:blip r:embed="rId3"/>
              </a:buBlip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 Шекспир требовал развивать в себе задатки, заложенные  природой.</a:t>
            </a:r>
          </a:p>
          <a:p>
            <a:pPr lvl="3">
              <a:buBlip>
                <a:blip r:embed="rId3"/>
              </a:buBlip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 Его не оставляла вера в торжество добра, а значит – оптимизм.</a:t>
            </a:r>
          </a:p>
          <a:p>
            <a:pPr lvl="4">
              <a:buBlip>
                <a:blip r:embed="rId3"/>
              </a:buBlip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 Герои Шекспира, даже ошибаясь, не теряют достоинства.</a:t>
            </a:r>
          </a:p>
          <a:p>
            <a:pPr lvl="0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Вывод:</a:t>
            </a:r>
          </a:p>
          <a:p>
            <a:pPr>
              <a:buBlip>
                <a:blip r:embed="rId4"/>
              </a:buBlip>
            </a:pPr>
            <a:r>
              <a:rPr lang="ru-RU" dirty="0" smtClean="0">
                <a:latin typeface="Georgia" pitchFamily="18" charset="0"/>
              </a:rPr>
              <a:t>  </a:t>
            </a:r>
            <a:r>
              <a:rPr lang="ru-RU" sz="2200" b="1" i="1" dirty="0" smtClean="0">
                <a:solidFill>
                  <a:srgbClr val="002060"/>
                </a:solidFill>
                <a:latin typeface="Constantia" pitchFamily="18" charset="0"/>
              </a:rPr>
              <a:t>Между русской  классической литературой и творчеством Шекспира существует тесная </a:t>
            </a:r>
          </a:p>
          <a:p>
            <a:r>
              <a:rPr lang="ru-RU" sz="2200" b="1" i="1" dirty="0" smtClean="0">
                <a:solidFill>
                  <a:srgbClr val="002060"/>
                </a:solidFill>
                <a:latin typeface="Constantia" pitchFamily="18" charset="0"/>
              </a:rPr>
              <a:t>связь. Почти все великие русские </a:t>
            </a:r>
          </a:p>
          <a:p>
            <a:r>
              <a:rPr lang="ru-RU" sz="2200" b="1" i="1" dirty="0" smtClean="0">
                <a:solidFill>
                  <a:srgbClr val="002060"/>
                </a:solidFill>
                <a:latin typeface="Constantia" pitchFamily="18" charset="0"/>
              </a:rPr>
              <a:t>классики обращались к его образам </a:t>
            </a:r>
          </a:p>
          <a:p>
            <a:r>
              <a:rPr lang="ru-RU" sz="2200" b="1" i="1" dirty="0" smtClean="0">
                <a:solidFill>
                  <a:srgbClr val="002060"/>
                </a:solidFill>
                <a:latin typeface="Constantia" pitchFamily="18" charset="0"/>
              </a:rPr>
              <a:t>в своих произведениях.</a:t>
            </a:r>
            <a:endParaRPr lang="ru-RU" sz="2200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buBlip>
                <a:blip r:embed="rId4"/>
              </a:buBlip>
            </a:pPr>
            <a:endParaRPr lang="ru-RU" b="1" dirty="0" smtClean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НЕТ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642918"/>
            <a:ext cx="9144000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User\Desktop\Documents\English\Shakespeare\фон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" y="-9144"/>
            <a:ext cx="9131840" cy="6867144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643050"/>
            <a:ext cx="3048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36412205_chehovphoto4[1]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109104">
            <a:off x="844109" y="1158246"/>
            <a:ext cx="1527574" cy="19741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Картинка 3 из 60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85515">
            <a:off x="2369156" y="3709291"/>
            <a:ext cx="1531001" cy="1890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Картинка 2 из 457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1736963">
            <a:off x="4942184" y="240397"/>
            <a:ext cx="1487267" cy="1913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4" descr="А,А,Блок 004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 rot="1660089" flipH="1">
            <a:off x="5577306" y="1603707"/>
            <a:ext cx="1538971" cy="19397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rot="20564523">
            <a:off x="897280" y="2966099"/>
            <a:ext cx="1508700" cy="1943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4" descr="1218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786182" y="3714752"/>
            <a:ext cx="1528979" cy="1920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20694824">
            <a:off x="1941190" y="160163"/>
            <a:ext cx="1487506" cy="19390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C:\Users\User\Desktop\Documents\English\Shakespeare\image_58ddc807c500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00430" y="0"/>
            <a:ext cx="1375272" cy="1843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Picture 5" descr="C:\Users\User\Desktop\Documents\English\Shakespeare\ivan-tourgueniev-bw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027251">
            <a:off x="5402957" y="3380712"/>
            <a:ext cx="1425579" cy="1977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71472" y="5500702"/>
            <a:ext cx="857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Для нас Шекспир не одно только огромное яркое имя: он сделался нашим достоянием, он вошёл в нашу плоть и кровь.</a:t>
            </a:r>
          </a:p>
          <a:p>
            <a:r>
              <a:rPr lang="ru-RU" dirty="0" smtClean="0">
                <a:latin typeface="Georgia" pitchFamily="18" charset="0"/>
              </a:rPr>
              <a:t>                                                                  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И.Тургенев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User\Desktop\Documents\English\Shakespeare\фон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13"/>
            <a:ext cx="9149892" cy="685358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000232" y="4500570"/>
            <a:ext cx="471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3714752"/>
            <a:ext cx="492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endParaRPr lang="ru-RU" sz="2000" dirty="0">
              <a:solidFill>
                <a:srgbClr val="C00000"/>
              </a:solidFill>
              <a:latin typeface="Georgia" pitchFamily="18" charset="0"/>
              <a:cs typeface="DejaVu Sans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71736" y="1357298"/>
            <a:ext cx="47863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ru-RU" sz="1600" b="1" dirty="0">
              <a:solidFill>
                <a:srgbClr val="C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4643446"/>
            <a:ext cx="4572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ru-RU" sz="1600" b="1" dirty="0">
              <a:solidFill>
                <a:srgbClr val="C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14290"/>
            <a:ext cx="3214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b="1" dirty="0" smtClean="0">
              <a:solidFill>
                <a:schemeClr val="bg1"/>
              </a:solidFill>
              <a:latin typeface="Georgia" pitchFamily="18" charset="0"/>
              <a:ea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500042"/>
            <a:ext cx="850112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bg1"/>
                </a:solidFill>
                <a:latin typeface="Georgia" pitchFamily="18" charset="0"/>
              </a:rPr>
              <a:t>Литература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Захаров Н.В. Шекспир в творческой эволюции Пушкина.- М.,2003.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Левин Ю. Д. Шекспир и русские крылатые слова. Вопросы литературы. М.,1993.№.4.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Левин, Ю. Д. Шекспир и русская литература XIX века / Ю. Д. Левин. Л.: Наука, 1988. 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Шевчук Ю. Образ Гамлета в поэзии «Серебряного века» (А. Блок, Б.Пастернак, М. Цветаева) //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Юmogus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kalbos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erdvлje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- 2008. - Т. 5. </a:t>
            </a:r>
          </a:p>
          <a:p>
            <a:pPr lvl="0"/>
            <a:endParaRPr lang="ru-RU" sz="1400" dirty="0" smtClean="0">
              <a:latin typeface="Georgia" pitchFamily="18" charset="0"/>
            </a:endParaRPr>
          </a:p>
          <a:p>
            <a:pPr lvl="0"/>
            <a:r>
              <a:rPr lang="ru-RU" sz="1600" b="1" dirty="0" err="1" smtClean="0">
                <a:solidFill>
                  <a:srgbClr val="C00000"/>
                </a:solidFill>
                <a:latin typeface="Georgia" pitchFamily="18" charset="0"/>
              </a:rPr>
              <a:t>Интернет-рессурсы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:</a:t>
            </a:r>
          </a:p>
          <a:p>
            <a:r>
              <a:rPr lang="en-US" sz="1600" u="sng" dirty="0" smtClean="0">
                <a:hlinkClick r:id="rId3"/>
              </a:rPr>
              <a:t>http</a:t>
            </a:r>
            <a:r>
              <a:rPr lang="ru-RU" sz="1600" u="sng" dirty="0" smtClean="0">
                <a:hlinkClick r:id="rId3"/>
              </a:rPr>
              <a:t>://</a:t>
            </a:r>
            <a:r>
              <a:rPr lang="en-US" sz="1600" u="sng" dirty="0" err="1" smtClean="0">
                <a:hlinkClick r:id="rId3"/>
              </a:rPr>
              <a:t>romeo</a:t>
            </a:r>
            <a:r>
              <a:rPr lang="ru-RU" sz="1600" u="sng" dirty="0" smtClean="0">
                <a:hlinkClick r:id="rId3"/>
              </a:rPr>
              <a:t>-</a:t>
            </a:r>
            <a:r>
              <a:rPr lang="en-US" sz="1600" u="sng" dirty="0" err="1" smtClean="0">
                <a:hlinkClick r:id="rId3"/>
              </a:rPr>
              <a:t>juliet</a:t>
            </a:r>
            <a:r>
              <a:rPr lang="ru-RU" sz="1600" u="sng" dirty="0" smtClean="0">
                <a:hlinkClick r:id="rId3"/>
              </a:rPr>
              <a:t>-</a:t>
            </a:r>
            <a:r>
              <a:rPr lang="en-US" sz="1600" u="sng" dirty="0" smtClean="0">
                <a:hlinkClick r:id="rId3"/>
              </a:rPr>
              <a:t>club</a:t>
            </a:r>
            <a:r>
              <a:rPr lang="ru-RU" sz="1600" u="sng" dirty="0" smtClean="0">
                <a:hlinkClick r:id="rId3"/>
              </a:rPr>
              <a:t>.</a:t>
            </a:r>
            <a:r>
              <a:rPr lang="en-US" sz="1600" u="sng" dirty="0" err="1" smtClean="0">
                <a:hlinkClick r:id="rId3"/>
              </a:rPr>
              <a:t>ru</a:t>
            </a:r>
            <a:r>
              <a:rPr lang="ru-RU" sz="1600" u="sng" dirty="0" smtClean="0">
                <a:hlinkClick r:id="rId3"/>
              </a:rPr>
              <a:t>/</a:t>
            </a:r>
            <a:endParaRPr lang="ru-RU" sz="1600" dirty="0" smtClean="0"/>
          </a:p>
          <a:p>
            <a:r>
              <a:rPr lang="en-US" sz="1600" u="sng" dirty="0" smtClean="0">
                <a:hlinkClick r:id="rId4"/>
              </a:rPr>
              <a:t>http</a:t>
            </a:r>
            <a:r>
              <a:rPr lang="ru-RU" sz="1600" u="sng" dirty="0" smtClean="0">
                <a:hlinkClick r:id="rId4"/>
              </a:rPr>
              <a:t>://</a:t>
            </a:r>
            <a:r>
              <a:rPr lang="en-US" sz="1600" u="sng" dirty="0" smtClean="0">
                <a:hlinkClick r:id="rId4"/>
              </a:rPr>
              <a:t>lib</a:t>
            </a:r>
            <a:r>
              <a:rPr lang="ru-RU" sz="1600" u="sng" dirty="0" smtClean="0">
                <a:hlinkClick r:id="rId4"/>
              </a:rPr>
              <a:t>.</a:t>
            </a:r>
            <a:r>
              <a:rPr lang="en-US" sz="1600" u="sng" dirty="0" err="1" smtClean="0">
                <a:hlinkClick r:id="rId4"/>
              </a:rPr>
              <a:t>ru</a:t>
            </a:r>
            <a:r>
              <a:rPr lang="ru-RU" sz="1600" u="sng" dirty="0" smtClean="0">
                <a:hlinkClick r:id="rId4"/>
              </a:rPr>
              <a:t>/</a:t>
            </a:r>
            <a:r>
              <a:rPr lang="en-US" sz="1600" u="sng" dirty="0" smtClean="0">
                <a:hlinkClick r:id="rId4"/>
              </a:rPr>
              <a:t>SHAKESPEARE</a:t>
            </a:r>
            <a:r>
              <a:rPr lang="ru-RU" sz="1600" u="sng" dirty="0" smtClean="0">
                <a:hlinkClick r:id="rId4"/>
              </a:rPr>
              <a:t>/</a:t>
            </a:r>
            <a:r>
              <a:rPr lang="en-US" sz="1600" u="sng" dirty="0" err="1" smtClean="0">
                <a:hlinkClick r:id="rId4"/>
              </a:rPr>
              <a:t>anikst</a:t>
            </a:r>
            <a:r>
              <a:rPr lang="ru-RU" sz="1600" u="sng" dirty="0" smtClean="0">
                <a:hlinkClick r:id="rId4"/>
              </a:rPr>
              <a:t>_</a:t>
            </a:r>
            <a:r>
              <a:rPr lang="en-US" sz="1600" u="sng" dirty="0" err="1" smtClean="0">
                <a:hlinkClick r:id="rId4"/>
              </a:rPr>
              <a:t>shakspeare</a:t>
            </a:r>
            <a:r>
              <a:rPr lang="ru-RU" sz="1600" u="sng" dirty="0" smtClean="0">
                <a:hlinkClick r:id="rId4"/>
              </a:rPr>
              <a:t>.</a:t>
            </a:r>
            <a:r>
              <a:rPr lang="en-US" sz="1600" u="sng" dirty="0" smtClean="0">
                <a:hlinkClick r:id="rId4"/>
              </a:rPr>
              <a:t>txt</a:t>
            </a:r>
            <a:endParaRPr lang="ru-RU" sz="1600" dirty="0" smtClean="0"/>
          </a:p>
          <a:p>
            <a:r>
              <a:rPr lang="en-US" sz="1600" u="sng" dirty="0" smtClean="0">
                <a:hlinkClick r:id="rId5"/>
              </a:rPr>
              <a:t>http</a:t>
            </a:r>
            <a:r>
              <a:rPr lang="ru-RU" sz="1600" u="sng" dirty="0" smtClean="0">
                <a:hlinkClick r:id="rId5"/>
              </a:rPr>
              <a:t>://</a:t>
            </a:r>
            <a:r>
              <a:rPr lang="en-US" sz="1600" u="sng" dirty="0" smtClean="0">
                <a:hlinkClick r:id="rId5"/>
              </a:rPr>
              <a:t>www</a:t>
            </a:r>
            <a:r>
              <a:rPr lang="ru-RU" sz="1600" u="sng" dirty="0" smtClean="0">
                <a:hlinkClick r:id="rId5"/>
              </a:rPr>
              <a:t>.</a:t>
            </a:r>
            <a:r>
              <a:rPr lang="en-US" sz="1600" u="sng" dirty="0" err="1" smtClean="0">
                <a:hlinkClick r:id="rId5"/>
              </a:rPr>
              <a:t>literarygenius</a:t>
            </a:r>
            <a:r>
              <a:rPr lang="ru-RU" sz="1600" u="sng" dirty="0" smtClean="0">
                <a:hlinkClick r:id="rId5"/>
              </a:rPr>
              <a:t>.</a:t>
            </a:r>
            <a:r>
              <a:rPr lang="en-US" sz="1600" u="sng" dirty="0" smtClean="0">
                <a:hlinkClick r:id="rId5"/>
              </a:rPr>
              <a:t>info</a:t>
            </a:r>
            <a:r>
              <a:rPr lang="ru-RU" sz="1600" u="sng" dirty="0" smtClean="0">
                <a:hlinkClick r:id="rId5"/>
              </a:rPr>
              <a:t>/</a:t>
            </a:r>
            <a:endParaRPr lang="ru-RU" sz="1600" dirty="0" smtClean="0"/>
          </a:p>
          <a:p>
            <a:r>
              <a:rPr lang="ru-RU" sz="1600" u="sng" dirty="0" smtClean="0">
                <a:hlinkClick r:id="rId6"/>
              </a:rPr>
              <a:t>http://www.aphorisme.ru/by-authors/shekspir/?q=941</a:t>
            </a:r>
            <a:endParaRPr lang="ru-RU" sz="1600" dirty="0" smtClean="0"/>
          </a:p>
          <a:p>
            <a:r>
              <a:rPr lang="ru-RU" sz="1600" u="sng" dirty="0" smtClean="0">
                <a:hlinkClick r:id="rId7"/>
              </a:rPr>
              <a:t>http://www.stratford.ru/influence_lit.html</a:t>
            </a:r>
            <a:r>
              <a:rPr lang="ru-RU" sz="1600" dirty="0" smtClean="0"/>
              <a:t>  </a:t>
            </a:r>
          </a:p>
          <a:p>
            <a:r>
              <a:rPr lang="en-US" sz="1600" u="sng" dirty="0" smtClean="0">
                <a:hlinkClick r:id="rId8"/>
              </a:rPr>
              <a:t>http://youtube.com/watch?time_continue=76&amp;v=eZ_tcTZEawQ</a:t>
            </a:r>
            <a:endParaRPr lang="ru-RU" sz="1600" u="sng" dirty="0" smtClean="0"/>
          </a:p>
          <a:p>
            <a:r>
              <a:rPr lang="en-US" sz="1600" u="sng" dirty="0" smtClean="0">
                <a:hlinkClick r:id="rId9"/>
              </a:rPr>
              <a:t>http://youtube.com/watch?time_continue=28&amp;v=s5lIG2hnIZs</a:t>
            </a:r>
            <a:endParaRPr lang="ru-RU" sz="1600" dirty="0" smtClean="0"/>
          </a:p>
          <a:p>
            <a:pPr lvl="0"/>
            <a:endParaRPr lang="ru-RU" sz="1200" dirty="0" smtClean="0"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Documents\English\Shakespeare\2-pag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1558" y="307987"/>
            <a:ext cx="3873714" cy="4978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714744" y="5357826"/>
            <a:ext cx="321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6391275" algn="l"/>
              </a:tabLst>
            </a:pPr>
            <a:r>
              <a:rPr lang="en-US" sz="2800" b="1" i="1" dirty="0" smtClean="0">
                <a:solidFill>
                  <a:srgbClr val="C00000"/>
                </a:solidFill>
                <a:latin typeface="Old English Text MT" pitchFamily="66" charset="0"/>
                <a:ea typeface="Times New Roman" pitchFamily="18" charset="0"/>
                <a:cs typeface="AngsanaUPC"/>
              </a:rPr>
              <a:t>1564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ngsanaUPC"/>
              </a:rPr>
              <a:t>  </a:t>
            </a:r>
            <a:r>
              <a:rPr lang="en-US" sz="2800" b="1" i="1" dirty="0" smtClean="0">
                <a:solidFill>
                  <a:srgbClr val="C00000"/>
                </a:solidFill>
                <a:latin typeface="Old English Text MT" pitchFamily="66" charset="0"/>
                <a:ea typeface="Times New Roman" pitchFamily="18" charset="0"/>
                <a:cs typeface="AngsanaUPC"/>
              </a:rPr>
              <a:t>–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ngsanaUPC"/>
              </a:rPr>
              <a:t>   </a:t>
            </a:r>
            <a:r>
              <a:rPr lang="en-US" sz="2800" b="1" i="1" dirty="0" smtClean="0">
                <a:solidFill>
                  <a:srgbClr val="C00000"/>
                </a:solidFill>
                <a:latin typeface="Old English Text MT" pitchFamily="66" charset="0"/>
                <a:ea typeface="Times New Roman" pitchFamily="18" charset="0"/>
                <a:cs typeface="AngsanaUPC"/>
              </a:rPr>
              <a:t>1616</a:t>
            </a:r>
            <a:endParaRPr lang="en-US" sz="2800" b="1" dirty="0">
              <a:solidFill>
                <a:srgbClr val="C00000"/>
              </a:solidFill>
              <a:latin typeface="Old English Text MT" pitchFamily="66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Documents\English\Shakespeare\2-pag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571481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Литературное наследие Шекспира – </a:t>
            </a:r>
            <a:endParaRPr lang="en-US" sz="24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4 поэмы, </a:t>
            </a:r>
            <a:endParaRPr lang="en-US" sz="24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154 сонета, </a:t>
            </a:r>
            <a:endParaRPr lang="en-US" sz="24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38 пьес,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10 хроник</a:t>
            </a:r>
            <a:endParaRPr lang="ru-RU" sz="24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3076" name="Picture 4" descr="C:\Users\User\Desktop\Documents\English\Shakespeare\CAM004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4182" y="2500282"/>
            <a:ext cx="6939818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Documents\English\Shakespeare\фон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" y="-9144"/>
            <a:ext cx="9131840" cy="6867144"/>
          </a:xfrm>
          <a:prstGeom prst="rect">
            <a:avLst/>
          </a:prstGeom>
          <a:noFill/>
        </p:spPr>
      </p:pic>
      <p:graphicFrame>
        <p:nvGraphicFramePr>
          <p:cNvPr id="4" name="Диаграмма 3"/>
          <p:cNvGraphicFramePr/>
          <p:nvPr/>
        </p:nvGraphicFramePr>
        <p:xfrm>
          <a:off x="4286216" y="1142984"/>
          <a:ext cx="485778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214282" y="571480"/>
          <a:ext cx="5072098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14349" y="142852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solidFill>
                  <a:srgbClr val="C00000"/>
                </a:solidFill>
                <a:latin typeface="Constantia" pitchFamily="18" charset="0"/>
              </a:rPr>
              <a:t>Актуальность</a:t>
            </a:r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714884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В последнее время резко снизился интерес учеников к чтению. А ведь именно литература может помочь найти ответы на «вечные» вопросы, помочь воспитать в себе лучшие человеческие качества.  </a:t>
            </a:r>
            <a:endParaRPr lang="ru-RU" sz="2400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Documents\English\Shakespeare\фон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" y="-9144"/>
            <a:ext cx="9131840" cy="68671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500043"/>
            <a:ext cx="771530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Будучи написанными более трех веков назад, произведения Шекспира сохраняют свою значимость, так как в них говорится о таких насущных вопросах, как любовь и ненависть, дружба и предательство, искренность и льстивость, властность и подчинение, и т.д., и именно в России Шекспир в наибольшей степени нашел свое отражение в произведениях писателей-классиков. Поэтому очень важно познакомить сверстников с наследием великого английского драматурга.</a:t>
            </a:r>
            <a:endParaRPr lang="ru-RU" sz="2000" dirty="0">
              <a:solidFill>
                <a:srgbClr val="002060"/>
              </a:solidFill>
              <a:latin typeface="Constantia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000100" y="214290"/>
          <a:ext cx="7643866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28596" y="357166"/>
            <a:ext cx="1746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Constantia" pitchFamily="18" charset="0"/>
              </a:rPr>
              <a:t>Актуальность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User\Desktop\Documents\English\Shakespeare\фон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13"/>
            <a:ext cx="9149892" cy="6853587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85728"/>
            <a:ext cx="2000264" cy="2711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14422"/>
            <a:ext cx="2214578" cy="3214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714356"/>
            <a:ext cx="2143140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4571984"/>
            <a:ext cx="347662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User\Desktop\Documents\English\Shakespeare\фон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892" cy="685358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71670" y="0"/>
            <a:ext cx="61436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ru-RU" sz="2400" i="1" dirty="0" err="1" smtClean="0">
                <a:solidFill>
                  <a:srgbClr val="FFFF00"/>
                </a:solidFill>
                <a:latin typeface="Georgia" pitchFamily="18" charset="0"/>
                <a:cs typeface="DejaVu Sans" charset="0"/>
              </a:rPr>
              <a:t>Words</a:t>
            </a:r>
            <a:r>
              <a:rPr lang="ru-RU" sz="2400" i="1" dirty="0" smtClean="0">
                <a:solidFill>
                  <a:srgbClr val="FFFF00"/>
                </a:solidFill>
                <a:latin typeface="Georgia" pitchFamily="18" charset="0"/>
                <a:cs typeface="DejaVu Sans" charset="0"/>
              </a:rPr>
              <a:t>, </a:t>
            </a:r>
            <a:r>
              <a:rPr lang="ru-RU" sz="2400" i="1" dirty="0" err="1" smtClean="0">
                <a:solidFill>
                  <a:srgbClr val="FFFF00"/>
                </a:solidFill>
                <a:latin typeface="Georgia" pitchFamily="18" charset="0"/>
                <a:cs typeface="DejaVu Sans" charset="0"/>
              </a:rPr>
              <a:t>words</a:t>
            </a:r>
            <a:r>
              <a:rPr lang="ru-RU" sz="2400" i="1" dirty="0" smtClean="0">
                <a:solidFill>
                  <a:srgbClr val="FFFF00"/>
                </a:solidFill>
                <a:latin typeface="Georgia" pitchFamily="18" charset="0"/>
                <a:cs typeface="DejaVu Sans" charset="0"/>
              </a:rPr>
              <a:t>, </a:t>
            </a:r>
            <a:r>
              <a:rPr lang="ru-RU" sz="2400" i="1" dirty="0" err="1" smtClean="0">
                <a:solidFill>
                  <a:srgbClr val="FFFF00"/>
                </a:solidFill>
                <a:latin typeface="Georgia" pitchFamily="18" charset="0"/>
                <a:cs typeface="DejaVu Sans" charset="0"/>
              </a:rPr>
              <a:t>words</a:t>
            </a:r>
            <a:endParaRPr lang="en-US" sz="2400" i="1" dirty="0" smtClean="0">
              <a:solidFill>
                <a:srgbClr val="FFFF00"/>
              </a:solidFill>
              <a:latin typeface="Georgia" pitchFamily="18" charset="0"/>
              <a:cs typeface="DejaVu Sans" charset="0"/>
            </a:endParaRP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en-US" sz="1600" dirty="0" smtClean="0">
                <a:solidFill>
                  <a:srgbClr val="C00000"/>
                </a:solidFill>
                <a:latin typeface="Times New Roman" pitchFamily="16" charset="0"/>
                <a:cs typeface="DejaVu Sans" charset="0"/>
              </a:rPr>
              <a:t>                                                        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6" charset="0"/>
                <a:cs typeface="DejaVu Sans" charset="0"/>
              </a:rPr>
              <a:t>В.Шекспир «Гамлет» </a:t>
            </a: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endParaRPr lang="en-US" sz="2400" i="1" dirty="0" smtClean="0">
              <a:solidFill>
                <a:srgbClr val="FFFF00"/>
              </a:solidFill>
              <a:latin typeface="Georgia" pitchFamily="18" charset="0"/>
              <a:cs typeface="DejaVu Sans" charset="0"/>
            </a:endParaRP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endParaRPr lang="ru-RU" sz="2400" i="1" dirty="0">
              <a:solidFill>
                <a:srgbClr val="FFFF00"/>
              </a:solidFill>
              <a:latin typeface="Georgia" pitchFamily="18" charset="0"/>
              <a:cs typeface="DejaVu Sans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2192337" cy="2592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357422" y="1000109"/>
            <a:ext cx="564360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charset="0"/>
                <a:cs typeface="DejaVu Sans" charset="0"/>
              </a:rPr>
              <a:t>И мало горя мне, свободно ли печать</a:t>
            </a:r>
          </a:p>
          <a:p>
            <a:pPr>
              <a:lnSpc>
                <a:spcPct val="7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charset="0"/>
                <a:cs typeface="DejaVu Sans" charset="0"/>
              </a:rPr>
              <a:t>Морочит олухов, иль чуткая цензура</a:t>
            </a:r>
          </a:p>
          <a:p>
            <a:pPr>
              <a:lnSpc>
                <a:spcPct val="7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charset="0"/>
                <a:cs typeface="DejaVu Sans" charset="0"/>
              </a:rPr>
              <a:t>В журнальных замыслах стесняет балагура.</a:t>
            </a:r>
          </a:p>
          <a:p>
            <a:pPr>
              <a:lnSpc>
                <a:spcPct val="7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charset="0"/>
                <a:cs typeface="DejaVu Sans" charset="0"/>
              </a:rPr>
              <a:t>Все это, видите  ль, </a:t>
            </a:r>
          </a:p>
          <a:p>
            <a:pPr>
              <a:lnSpc>
                <a:spcPct val="7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charset="0"/>
                <a:cs typeface="DejaVu Sans" charset="0"/>
              </a:rPr>
              <a:t>слова, слова, слова…</a:t>
            </a:r>
          </a:p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6" charset="0"/>
                <a:cs typeface="DejaVu Sans" charset="0"/>
              </a:rPr>
              <a:t>А.С.Пушкин «Из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6" charset="0"/>
                <a:cs typeface="DejaVu Sans" charset="0"/>
              </a:rPr>
              <a:t>Пиндемонти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6" charset="0"/>
                <a:cs typeface="DejaVu Sans" charset="0"/>
              </a:rPr>
              <a:t>»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6" charset="0"/>
              <a:cs typeface="DejaVu Sans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929066"/>
            <a:ext cx="1905000" cy="2495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000232" y="4500570"/>
            <a:ext cx="471487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charset="0"/>
                <a:cs typeface="DejaVu Sans" charset="0"/>
              </a:rPr>
              <a:t>…Рубить дрова полезней, чем низать слова, слова, слова.</a:t>
            </a:r>
          </a:p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6" charset="0"/>
                <a:cs typeface="DejaVu Sans" charset="0"/>
              </a:rPr>
              <a:t>Н.А.Некрасов «Деловой разговор»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6" charset="0"/>
              <a:cs typeface="DejaVu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User\Desktop\Documents\English\Shakespeare\фон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892" cy="685358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000232" y="4500570"/>
            <a:ext cx="471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6" charset="0"/>
              <a:cs typeface="DejaVu Sans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44463"/>
            <a:ext cx="3200400" cy="4171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923959"/>
            <a:ext cx="2571768" cy="3934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5"/>
          <a:srcRect l="7500" t="19009" b="6681"/>
          <a:stretch>
            <a:fillRect/>
          </a:stretch>
        </p:blipFill>
        <p:spPr bwMode="auto">
          <a:xfrm>
            <a:off x="5429256" y="0"/>
            <a:ext cx="264318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717</Words>
  <PresentationFormat>Экран (4:3)</PresentationFormat>
  <Paragraphs>135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190</cp:revision>
  <dcterms:created xsi:type="dcterms:W3CDTF">2019-03-29T22:17:46Z</dcterms:created>
  <dcterms:modified xsi:type="dcterms:W3CDTF">2019-07-19T10:40:37Z</dcterms:modified>
</cp:coreProperties>
</file>