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85950"/>
          </a:xfrm>
        </p:spPr>
        <p:txBody>
          <a:bodyPr>
            <a:normAutofit/>
          </a:bodyPr>
          <a:lstStyle/>
          <a:p>
            <a:r>
              <a:rPr lang="ru-RU" dirty="0" smtClean="0"/>
              <a:t>Аудирование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Комплекс подготовительных упражнений для выполнения заданий 3-9 ЕГЭ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заданиях 3-9 надо выбрать правильный ответ из трёх предложенных множественный выбор). Проверяется полное и детальное понимание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аудиотекста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Уровень сложности – высокий.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Задание предназначено для дифференциации участников экзамена, претендующих на самые высокие баллы (80-100).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Подготовительные упражнения к заданиям 3-9.</a:t>
            </a:r>
            <a:br>
              <a:rPr lang="ru-RU" sz="2800" dirty="0" smtClean="0">
                <a:solidFill>
                  <a:srgbClr val="0000CC"/>
                </a:solidFill>
              </a:rPr>
            </a:br>
            <a:r>
              <a:rPr lang="ru-RU" sz="2800" i="1" u="sng" dirty="0" smtClean="0"/>
              <a:t>5. Составьте утверждение с тремя ответами к следующему фрагменту интервью и выделите правильный ответ.</a:t>
            </a:r>
            <a:endParaRPr lang="ru-RU" sz="28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Presenter: </a:t>
            </a:r>
            <a:r>
              <a:rPr lang="en-US" dirty="0" smtClean="0"/>
              <a:t>What about food in Vintage Inns?</a:t>
            </a:r>
            <a:endParaRPr lang="ru-RU" dirty="0" smtClean="0"/>
          </a:p>
          <a:p>
            <a:r>
              <a:rPr lang="en-US" b="1" dirty="0" smtClean="0"/>
              <a:t>Michael Mitchell: </a:t>
            </a:r>
            <a:r>
              <a:rPr lang="en-US" dirty="0" smtClean="0"/>
              <a:t>What we offer is best described as leaning towards traditional home style cooking but with a contemporary twist. Still, we do allow the best of great food from around the world to add a little influence on what we do. Many of our dishes are our own creation – and all dishes are designed to look tempting and great on the plate.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Типичные ошибки при выполнении заданий 3-9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Экзаменуемые:</a:t>
            </a:r>
          </a:p>
          <a:p>
            <a:r>
              <a:rPr lang="ru-RU" sz="2800" dirty="0" smtClean="0"/>
              <a:t>а)      не соотносят ключевые слова в вопросах и в </a:t>
            </a:r>
            <a:r>
              <a:rPr lang="ru-RU" sz="2800" dirty="0" err="1" smtClean="0"/>
              <a:t>аудиотексте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б)      выбирают варианты ответов только потому, что эти же слова есть в тексте, забывая о том, что верный ответ, как правило, перефразирован, т.е. опираются на услышанные слова, а не на понятый смысл высказывания.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0000CC"/>
                </a:solidFill>
              </a:rPr>
              <a:t>Полезные советы</a:t>
            </a:r>
            <a:endParaRPr lang="ru-RU" sz="2800" i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При </a:t>
            </a:r>
            <a:r>
              <a:rPr lang="ru-RU" sz="2800" dirty="0" smtClean="0"/>
              <a:t>прослушивании обращайте внимание на слова. Которые выделяются интонацией. Именно они содержат ключевую информацию.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Прежде </a:t>
            </a:r>
            <a:r>
              <a:rPr lang="ru-RU" sz="2800" dirty="0" smtClean="0"/>
              <a:t>чем начать отвечать на вопросы / утверждения тестового задания на множественный выбор, прочитайте их и выделите ключевые слова.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При </a:t>
            </a:r>
            <a:r>
              <a:rPr lang="ru-RU" sz="2800" dirty="0" smtClean="0"/>
              <a:t>прослушивании текста ищите эти слова или их синонимы / антонимы, перифраз.</a:t>
            </a:r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0000CC"/>
                </a:solidFill>
              </a:rPr>
              <a:t>Важно:</a:t>
            </a:r>
            <a:br>
              <a:rPr lang="ru-RU" sz="2800" dirty="0" smtClean="0">
                <a:solidFill>
                  <a:srgbClr val="0000CC"/>
                </a:solidFill>
              </a:rPr>
            </a:b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Следовать алгоритму выполнения заданий 3-9 раздела «Аудирование».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Уметь применять следующие стратегии: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извлекать из текста полную и точную информацию:</a:t>
            </a:r>
          </a:p>
          <a:p>
            <a:pPr>
              <a:buNone/>
            </a:pPr>
            <a:r>
              <a:rPr lang="ru-RU" sz="2800" dirty="0" smtClean="0"/>
              <a:t>        - ключевые слова;</a:t>
            </a:r>
          </a:p>
          <a:p>
            <a:pPr>
              <a:buNone/>
            </a:pPr>
            <a:r>
              <a:rPr lang="ru-RU" sz="2800" dirty="0" smtClean="0"/>
              <a:t>        - важные детали;</a:t>
            </a:r>
          </a:p>
          <a:p>
            <a:pPr>
              <a:buNone/>
            </a:pPr>
            <a:r>
              <a:rPr lang="ru-RU" sz="2800" dirty="0" smtClean="0"/>
              <a:t>        - аргументы;</a:t>
            </a:r>
          </a:p>
          <a:p>
            <a:pPr>
              <a:buNone/>
            </a:pPr>
            <a:r>
              <a:rPr lang="ru-RU" sz="2800" dirty="0" smtClean="0"/>
              <a:t>        - примеры;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отделять главную информацию от второстепенной;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игнорировать незнакомую лексику;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игнорировать ненужную информацию.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928670"/>
            <a:ext cx="8501122" cy="519749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работе использованы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материалы модульного курса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М.В. Вербицкой, К.С.Махмурян,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Е.Н.Нечаевой «Я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сдам ЕГЭ!»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</a:p>
          <a:p>
            <a:pPr algn="r"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Подготовила:</a:t>
            </a:r>
          </a:p>
          <a:p>
            <a:pPr algn="r"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Амброс Елена Ростиславовна</a:t>
            </a:r>
          </a:p>
          <a:p>
            <a:pPr algn="r"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Учитель английского языка</a:t>
            </a:r>
          </a:p>
          <a:p>
            <a:pPr algn="r"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МОУ «Шумиловская СОШ»</a:t>
            </a:r>
          </a:p>
          <a:p>
            <a:pPr algn="r"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Приозерского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района</a:t>
            </a:r>
            <a:endParaRPr lang="ru-RU" sz="19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</a:rPr>
              <a:t>Ленинградской области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643074"/>
          </a:xfrm>
        </p:spPr>
        <p:txBody>
          <a:bodyPr>
            <a:normAutofit/>
          </a:bodyPr>
          <a:lstStyle/>
          <a:p>
            <a:r>
              <a:rPr lang="ru-RU" sz="3000" u="sng" dirty="0" smtClean="0"/>
              <a:t>Стратегии выполнения</a:t>
            </a:r>
            <a:r>
              <a:rPr lang="ru-RU" sz="2800" u="sng" dirty="0" smtClean="0"/>
              <a:t/>
            </a:r>
            <a:br>
              <a:rPr lang="ru-RU" sz="2800" u="sng" dirty="0" smtClean="0"/>
            </a:br>
            <a:r>
              <a:rPr lang="en-US" sz="2400" dirty="0" smtClean="0"/>
              <a:t>I. </a:t>
            </a:r>
            <a:r>
              <a:rPr lang="ru-RU" sz="2400" dirty="0" smtClean="0"/>
              <a:t>До и во время первого прослушивания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В течение отведённого времени </a:t>
            </a:r>
            <a:r>
              <a:rPr lang="ru-RU" sz="2800" b="1" dirty="0" smtClean="0"/>
              <a:t>просмотреть все тестовые вопросы</a:t>
            </a:r>
            <a:r>
              <a:rPr lang="ru-RU" sz="2800" dirty="0" smtClean="0"/>
              <a:t> к данному тесту.</a:t>
            </a:r>
          </a:p>
          <a:p>
            <a:r>
              <a:rPr lang="ru-RU" sz="2800" dirty="0" smtClean="0"/>
              <a:t>2. Найти в вопросах </a:t>
            </a:r>
            <a:r>
              <a:rPr lang="ru-RU" sz="2800" b="1" dirty="0" smtClean="0"/>
              <a:t>ключевые </a:t>
            </a:r>
            <a:r>
              <a:rPr lang="ru-RU" sz="2800" dirty="0" smtClean="0"/>
              <a:t>слова и подобрать к ним </a:t>
            </a:r>
            <a:r>
              <a:rPr lang="ru-RU" sz="2800" b="1" dirty="0" smtClean="0"/>
              <a:t>синонимы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3. При первом прослушивании отмечать </a:t>
            </a:r>
            <a:r>
              <a:rPr lang="ru-RU" sz="2800" b="1" dirty="0" err="1" smtClean="0">
                <a:solidFill>
                  <a:srgbClr val="C00000"/>
                </a:solidFill>
              </a:rPr>
              <a:t>√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ответы, кажущиеся правильными. В случае сомнения целесообразно использовать </a:t>
            </a:r>
            <a:r>
              <a:rPr lang="ru-RU" sz="2800" b="1" dirty="0" smtClean="0">
                <a:solidFill>
                  <a:srgbClr val="C00000"/>
                </a:solidFill>
              </a:rPr>
              <a:t>?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u="sng" dirty="0" smtClean="0"/>
              <a:t>Стратегии выполнения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3600" dirty="0" smtClean="0"/>
              <a:t>II</a:t>
            </a:r>
            <a:r>
              <a:rPr lang="en-US" sz="2800" dirty="0" smtClean="0"/>
              <a:t>. </a:t>
            </a:r>
            <a:r>
              <a:rPr lang="ru-RU" sz="2800" dirty="0"/>
              <a:t>В</a:t>
            </a:r>
            <a:r>
              <a:rPr lang="ru-RU" sz="2800" dirty="0" smtClean="0"/>
              <a:t>о время второго прослушивания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1. Проверить ответы и восполнить недостающие.</a:t>
            </a:r>
          </a:p>
          <a:p>
            <a:r>
              <a:rPr lang="ru-RU" sz="2600" dirty="0" smtClean="0"/>
              <a:t>2. Обратить особое внимание на </a:t>
            </a:r>
            <a:r>
              <a:rPr lang="ru-RU" sz="2600" b="1" dirty="0" smtClean="0"/>
              <a:t>общий смысл </a:t>
            </a:r>
            <a:r>
              <a:rPr lang="ru-RU" sz="2600" dirty="0" smtClean="0"/>
              <a:t>и на </a:t>
            </a:r>
            <a:r>
              <a:rPr lang="ru-RU" sz="2600" b="1" dirty="0" smtClean="0"/>
              <a:t>контекст</a:t>
            </a:r>
            <a:r>
              <a:rPr lang="ru-RU" sz="2600" dirty="0" smtClean="0"/>
              <a:t>, т.к. слова в аудиозаписи и в вариантах ответа могут быть одни и те же, но употребляться в разных контекстах.</a:t>
            </a:r>
          </a:p>
          <a:p>
            <a:r>
              <a:rPr lang="ru-RU" sz="2600" dirty="0" smtClean="0"/>
              <a:t>3. Помнить, что и двух синонимичных вариантов ответа ни один не может быть правильным.</a:t>
            </a:r>
          </a:p>
          <a:p>
            <a:r>
              <a:rPr lang="ru-RU" sz="2600" dirty="0" smtClean="0"/>
              <a:t>4. Помнить, что правильный ответ не обязательно включает всю информацию из </a:t>
            </a:r>
            <a:r>
              <a:rPr lang="ru-RU" sz="2600" dirty="0" err="1" smtClean="0"/>
              <a:t>аудиотекста</a:t>
            </a:r>
            <a:r>
              <a:rPr lang="ru-RU" sz="2600" dirty="0" smtClean="0"/>
              <a:t>.</a:t>
            </a:r>
          </a:p>
          <a:p>
            <a:r>
              <a:rPr lang="ru-RU" sz="2600" dirty="0" smtClean="0"/>
              <a:t>5. </a:t>
            </a:r>
            <a:endParaRPr lang="ru-RU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u="sng" dirty="0" smtClean="0"/>
              <a:t>Стратегии выполнения</a:t>
            </a:r>
            <a:br>
              <a:rPr lang="ru-RU" sz="2800" u="sng" dirty="0" smtClean="0"/>
            </a:br>
            <a:r>
              <a:rPr lang="en-US" sz="2400" dirty="0" smtClean="0"/>
              <a:t>III.  </a:t>
            </a:r>
            <a:r>
              <a:rPr lang="ru-RU" sz="2400" dirty="0" smtClean="0"/>
              <a:t>Заключительный этап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3"/>
            <a:ext cx="8229600" cy="3000397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ru-RU" dirty="0" smtClean="0"/>
              <a:t>Прочитать выбранные ответы все подряд.</a:t>
            </a:r>
          </a:p>
          <a:p>
            <a:r>
              <a:rPr lang="ru-RU" dirty="0" smtClean="0"/>
              <a:t>2. Проверить, нет ли в выбранных ответах нарушенной логики и противоречий.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Подготовительные упражнения к заданиям 3-9.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u="sng" dirty="0" smtClean="0"/>
              <a:t>1. Определить по ключевым словам, о чём будет идти речь в тексте.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Prime places</a:t>
            </a:r>
            <a:r>
              <a:rPr lang="ru-RU" dirty="0" smtClean="0"/>
              <a:t>, </a:t>
            </a:r>
            <a:r>
              <a:rPr lang="en-US" dirty="0" smtClean="0"/>
              <a:t>inns</a:t>
            </a:r>
            <a:r>
              <a:rPr lang="ru-RU" dirty="0" smtClean="0"/>
              <a:t>, </a:t>
            </a:r>
            <a:r>
              <a:rPr lang="en-US" dirty="0" smtClean="0"/>
              <a:t>in the heart of the English countryside</a:t>
            </a:r>
            <a:r>
              <a:rPr lang="ru-RU" dirty="0" smtClean="0"/>
              <a:t>, </a:t>
            </a:r>
            <a:r>
              <a:rPr lang="en-US" dirty="0" smtClean="0"/>
              <a:t>attractive</a:t>
            </a:r>
            <a:r>
              <a:rPr lang="ru-RU" dirty="0" smtClean="0"/>
              <a:t>, </a:t>
            </a:r>
            <a:r>
              <a:rPr lang="en-US" dirty="0" smtClean="0"/>
              <a:t>own gardens</a:t>
            </a:r>
            <a:r>
              <a:rPr lang="ru-RU" dirty="0" smtClean="0"/>
              <a:t>, </a:t>
            </a:r>
            <a:r>
              <a:rPr lang="en-US" dirty="0" smtClean="0"/>
              <a:t>competition</a:t>
            </a:r>
            <a:r>
              <a:rPr lang="ru-RU" dirty="0" smtClean="0"/>
              <a:t>, </a:t>
            </a:r>
            <a:r>
              <a:rPr lang="en-US" dirty="0" smtClean="0"/>
              <a:t>not so close to centers of big cities</a:t>
            </a:r>
            <a:r>
              <a:rPr lang="ru-RU" dirty="0" smtClean="0"/>
              <a:t>, </a:t>
            </a:r>
            <a:r>
              <a:rPr lang="en-US" dirty="0" smtClean="0"/>
              <a:t>worth visiting</a:t>
            </a:r>
            <a:r>
              <a:rPr lang="ru-RU" dirty="0" smtClean="0"/>
              <a:t>, </a:t>
            </a:r>
            <a:r>
              <a:rPr lang="en-US" dirty="0" smtClean="0"/>
              <a:t>close to</a:t>
            </a:r>
            <a:r>
              <a:rPr lang="ru-RU" dirty="0" smtClean="0"/>
              <a:t> а</a:t>
            </a:r>
            <a:r>
              <a:rPr lang="en-US" dirty="0" smtClean="0"/>
              <a:t> tourist attraction</a:t>
            </a:r>
            <a:r>
              <a:rPr lang="ru-RU" dirty="0" smtClean="0"/>
              <a:t>, </a:t>
            </a:r>
            <a:r>
              <a:rPr lang="en-US" dirty="0" smtClean="0"/>
              <a:t>high quality menu</a:t>
            </a:r>
            <a:r>
              <a:rPr lang="ru-RU" dirty="0" smtClean="0"/>
              <a:t>, </a:t>
            </a:r>
            <a:r>
              <a:rPr lang="en-US" dirty="0" smtClean="0"/>
              <a:t>standards of service</a:t>
            </a:r>
            <a:r>
              <a:rPr lang="ru-RU" dirty="0" smtClean="0"/>
              <a:t>, </a:t>
            </a:r>
            <a:r>
              <a:rPr lang="en-US" dirty="0" smtClean="0"/>
              <a:t>unique character</a:t>
            </a:r>
            <a:r>
              <a:rPr lang="ru-RU" dirty="0" smtClean="0"/>
              <a:t>, </a:t>
            </a:r>
            <a:r>
              <a:rPr lang="en-US" dirty="0" smtClean="0"/>
              <a:t>styles of architecture</a:t>
            </a:r>
            <a:r>
              <a:rPr lang="ru-RU" dirty="0" smtClean="0"/>
              <a:t>, </a:t>
            </a:r>
            <a:r>
              <a:rPr lang="en-US" dirty="0" smtClean="0"/>
              <a:t>traditional home style cooking,   a contemporary twist.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0000CC"/>
                </a:solidFill>
              </a:rPr>
              <a:t>Подготовительные упражнения к заданиям 3-9. </a:t>
            </a:r>
            <a:br>
              <a:rPr lang="ru-RU" sz="2800" dirty="0" smtClean="0">
                <a:solidFill>
                  <a:srgbClr val="0000CC"/>
                </a:solidFill>
              </a:rPr>
            </a:br>
            <a:r>
              <a:rPr lang="ru-RU" sz="2800" i="1" u="sng" dirty="0" smtClean="0"/>
              <a:t>2.  Подчеркните ключевые слова и фразы и подберите к ним синонимы.</a:t>
            </a:r>
            <a:endParaRPr lang="ru-RU" sz="28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b="1" dirty="0" smtClean="0"/>
              <a:t>Presenter</a:t>
            </a:r>
            <a:r>
              <a:rPr lang="en-US" sz="3000" dirty="0" smtClean="0"/>
              <a:t>: So, Michael, what is so special about Vintage Inns for Englishmen or tourists?</a:t>
            </a:r>
            <a:endParaRPr lang="ru-RU" sz="3000" dirty="0" smtClean="0"/>
          </a:p>
          <a:p>
            <a:r>
              <a:rPr lang="en-US" sz="3000" b="1" dirty="0" smtClean="0"/>
              <a:t>Michael Mitchell: </a:t>
            </a:r>
            <a:r>
              <a:rPr lang="en-US" sz="3000" dirty="0" smtClean="0"/>
              <a:t>I must say one of our greatest advantages is that we are in really prime places. Imagine a summer’s day, a river gently flowing past as you enjoy a light lunch or an evening meal with friends. Or, maybe, it is winter and you sit in front of a log fire. Our inns are always in a quaint village in the heart of the English countryside which makes it attractive for both nostalgic British people and</a:t>
            </a:r>
            <a:r>
              <a:rPr lang="ru-RU" sz="3000" dirty="0" smtClean="0"/>
              <a:t> </a:t>
            </a:r>
            <a:r>
              <a:rPr lang="en-US" sz="3000" dirty="0" smtClean="0"/>
              <a:t>enthusiastic tourists.</a:t>
            </a:r>
            <a:endParaRPr lang="ru-RU" sz="3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00CC"/>
                </a:solidFill>
              </a:rPr>
              <a:t>Подготовительные упражнения к заданиям 3-9.</a:t>
            </a:r>
            <a:br>
              <a:rPr lang="ru-RU" sz="2400" dirty="0" smtClean="0">
                <a:solidFill>
                  <a:srgbClr val="0000CC"/>
                </a:solidFill>
              </a:rPr>
            </a:br>
            <a:r>
              <a:rPr lang="ru-RU" sz="2400" i="1" u="sng" dirty="0" smtClean="0"/>
              <a:t>3. Прочитайте задание, прослушайте фрагмент текста и выберите правильный ответ</a:t>
            </a:r>
            <a:endParaRPr lang="ru-RU" sz="24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4. What point does Michael Mitchell make about Vintage Inns’ gardens?</a:t>
            </a:r>
            <a:endParaRPr lang="ru-RU" dirty="0" smtClean="0"/>
          </a:p>
          <a:p>
            <a:r>
              <a:rPr lang="en-US" dirty="0" smtClean="0"/>
              <a:t>1) They are perfect for any season.</a:t>
            </a:r>
            <a:endParaRPr lang="ru-RU" dirty="0" smtClean="0"/>
          </a:p>
          <a:p>
            <a:r>
              <a:rPr lang="en-US" dirty="0" smtClean="0"/>
              <a:t>2) All Vintage Inns must have them.</a:t>
            </a:r>
            <a:endParaRPr lang="ru-RU" dirty="0" smtClean="0"/>
          </a:p>
          <a:p>
            <a:r>
              <a:rPr lang="en-US" dirty="0" smtClean="0"/>
              <a:t>3) They are an alternative to dine in good weather.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Подготовительные упражнения к заданиям 3-9.</a:t>
            </a:r>
            <a:br>
              <a:rPr lang="ru-RU" sz="2800" dirty="0" smtClean="0">
                <a:solidFill>
                  <a:srgbClr val="0000CC"/>
                </a:solidFill>
              </a:rPr>
            </a:br>
            <a:r>
              <a:rPr lang="ru-RU" sz="2800" i="1" u="sng" dirty="0" smtClean="0"/>
              <a:t>4. Прослушайте фрагмент интервью и впишите пропущенные слова в следующий текст</a:t>
            </a:r>
            <a:endParaRPr lang="ru-RU" sz="28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Presenter: </a:t>
            </a:r>
            <a:r>
              <a:rPr lang="en-US" dirty="0" smtClean="0"/>
              <a:t>Still, competition is high in your sphere. Being </a:t>
            </a:r>
            <a:r>
              <a:rPr lang="ru-RU" b="1" i="1" dirty="0" smtClean="0">
                <a:solidFill>
                  <a:srgbClr val="0000CC"/>
                </a:solidFill>
              </a:rPr>
              <a:t>1)_________</a:t>
            </a:r>
            <a:r>
              <a:rPr lang="en-US" dirty="0" smtClean="0"/>
              <a:t>of big cities, what do you do to make sure people will drive specially to you?</a:t>
            </a:r>
            <a:endParaRPr lang="ru-RU" dirty="0" smtClean="0"/>
          </a:p>
          <a:p>
            <a:r>
              <a:rPr lang="en-US" b="1" dirty="0" smtClean="0"/>
              <a:t>Michael Mitchell: </a:t>
            </a:r>
            <a:r>
              <a:rPr lang="en-US" dirty="0" smtClean="0"/>
              <a:t>Actually, I do nothing special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00CC"/>
                </a:solidFill>
              </a:rPr>
              <a:t>2)_____________</a:t>
            </a:r>
            <a:r>
              <a:rPr lang="en-US" dirty="0" smtClean="0"/>
              <a:t>. You see, I do not have to as the inns are generally located in places worth visiting and many </a:t>
            </a:r>
            <a:r>
              <a:rPr lang="ru-RU" b="1" i="1" dirty="0" smtClean="0">
                <a:solidFill>
                  <a:srgbClr val="0000CC"/>
                </a:solidFill>
              </a:rPr>
              <a:t>3)_______________</a:t>
            </a:r>
            <a:r>
              <a:rPr lang="en-US" dirty="0" smtClean="0"/>
              <a:t>. Very often there is a Vintage Inn close to a stately home or a historic village or </a:t>
            </a:r>
            <a:r>
              <a:rPr lang="ru-RU" b="1" i="1" dirty="0" smtClean="0">
                <a:solidFill>
                  <a:srgbClr val="0000CC"/>
                </a:solidFill>
              </a:rPr>
              <a:t>4)___________</a:t>
            </a:r>
            <a:r>
              <a:rPr lang="en-US" dirty="0" smtClean="0"/>
              <a:t>. What could be a better way to spend a day off with your family? </a:t>
            </a:r>
            <a:r>
              <a:rPr lang="ru-RU" b="1" i="1" dirty="0" smtClean="0">
                <a:solidFill>
                  <a:srgbClr val="0000CC"/>
                </a:solidFill>
              </a:rPr>
              <a:t>5) ____________</a:t>
            </a:r>
            <a:r>
              <a:rPr lang="en-US" dirty="0" smtClean="0"/>
              <a:t>cannot offer this.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00CC"/>
                </a:solidFill>
              </a:rPr>
              <a:t>Подготовительные упражнения к заданиям 3-9.</a:t>
            </a:r>
            <a:r>
              <a:rPr lang="ru-RU" sz="3100" i="1" u="sng" dirty="0" smtClean="0">
                <a:solidFill>
                  <a:srgbClr val="0000CC"/>
                </a:solidFill>
              </a:rPr>
              <a:t/>
            </a:r>
            <a:br>
              <a:rPr lang="ru-RU" sz="3100" i="1" u="sng" dirty="0" smtClean="0">
                <a:solidFill>
                  <a:srgbClr val="0000CC"/>
                </a:solidFill>
              </a:rPr>
            </a:br>
            <a:r>
              <a:rPr lang="ru-RU" sz="3100" i="1" u="sng" dirty="0" smtClean="0"/>
              <a:t>5. Прочитайте задание, прослушайте фрагмент текста и выберите правильный ответ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6. What is typical of all the Vintage Inns?</a:t>
            </a:r>
            <a:endParaRPr lang="ru-RU" dirty="0" smtClean="0"/>
          </a:p>
          <a:p>
            <a:r>
              <a:rPr lang="en-US" dirty="0" smtClean="0"/>
              <a:t>1) Traditional old style.</a:t>
            </a:r>
            <a:endParaRPr lang="ru-RU" dirty="0" smtClean="0"/>
          </a:p>
          <a:p>
            <a:r>
              <a:rPr lang="en-US" dirty="0" smtClean="0"/>
              <a:t>2) Victorian design.</a:t>
            </a:r>
            <a:endParaRPr lang="ru-RU" dirty="0" smtClean="0"/>
          </a:p>
          <a:p>
            <a:r>
              <a:rPr lang="en-US" dirty="0" smtClean="0"/>
              <a:t>3) Good food and atmosphere.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871</Words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Аудирование Комплекс подготовительных упражнений для выполнения заданий 3-9 ЕГЭ</vt:lpstr>
      <vt:lpstr>Стратегии выполнения I. До и во время первого прослушивания</vt:lpstr>
      <vt:lpstr>Стратегии выполнения II. Во время второго прослушивания</vt:lpstr>
      <vt:lpstr>Стратегии выполнения III.  Заключительный этап</vt:lpstr>
      <vt:lpstr>Подготовительные упражнения к заданиям 3-9.  1. Определить по ключевым словам, о чём будет идти речь в тексте. </vt:lpstr>
      <vt:lpstr>Подготовительные упражнения к заданиям 3-9.  2.  Подчеркните ключевые слова и фразы и подберите к ним синонимы.</vt:lpstr>
      <vt:lpstr>Подготовительные упражнения к заданиям 3-9. 3. Прочитайте задание, прослушайте фрагмент текста и выберите правильный ответ</vt:lpstr>
      <vt:lpstr>Подготовительные упражнения к заданиям 3-9. 4. Прослушайте фрагмент интервью и впишите пропущенные слова в следующий текст</vt:lpstr>
      <vt:lpstr>Подготовительные упражнения к заданиям 3-9. 5. Прочитайте задание, прослушайте фрагмент текста и выберите правильный ответ</vt:lpstr>
      <vt:lpstr>Подготовительные упражнения к заданиям 3-9. 5. Составьте утверждение с тремя ответами к следующему фрагменту интервью и выделите правильный ответ.</vt:lpstr>
      <vt:lpstr>Типичные ошибки при выполнении заданий 3-9</vt:lpstr>
      <vt:lpstr>Полезные советы</vt:lpstr>
      <vt:lpstr>Важно: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Аудирование</dc:title>
  <dc:creator>User</dc:creator>
  <cp:lastModifiedBy>User</cp:lastModifiedBy>
  <cp:revision>57</cp:revision>
  <dcterms:created xsi:type="dcterms:W3CDTF">2018-02-18T12:38:35Z</dcterms:created>
  <dcterms:modified xsi:type="dcterms:W3CDTF">2018-03-25T00:37:01Z</dcterms:modified>
</cp:coreProperties>
</file>