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73" r:id="rId8"/>
    <p:sldId id="279" r:id="rId9"/>
    <p:sldId id="277" r:id="rId10"/>
    <p:sldId id="278" r:id="rId11"/>
    <p:sldId id="262" r:id="rId12"/>
    <p:sldId id="266" r:id="rId13"/>
    <p:sldId id="263" r:id="rId14"/>
    <p:sldId id="267" r:id="rId15"/>
    <p:sldId id="264" r:id="rId16"/>
    <p:sldId id="268" r:id="rId17"/>
    <p:sldId id="265" r:id="rId18"/>
    <p:sldId id="26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27A19F-89DE-48BF-BC04-65E4171B744E}" type="datetimeFigureOut">
              <a:rPr lang="ru-RU" smtClean="0"/>
              <a:pPr>
                <a:defRPr/>
              </a:pPr>
              <a:t>09.05.2016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B005F6-B1B5-41E8-926A-F199961119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7B1665-9AAA-4B2F-A526-221133DC2E28}" type="datetimeFigureOut">
              <a:rPr lang="ru-RU" smtClean="0"/>
              <a:pPr>
                <a:defRPr/>
              </a:pPr>
              <a:t>09.05.2016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7050A-2E7B-4C60-840A-57267A87B7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9030CE-C193-4BA7-BB75-2C1156D8432F}" type="datetimeFigureOut">
              <a:rPr lang="ru-RU" smtClean="0"/>
              <a:pPr>
                <a:defRPr/>
              </a:pPr>
              <a:t>09.05.2016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F1D0E-CE86-4120-84E3-815274BA1E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8E4A6F-5F90-4B09-A784-AE7D96F326F7}" type="datetimeFigureOut">
              <a:rPr lang="ru-RU" smtClean="0"/>
              <a:pPr>
                <a:defRPr/>
              </a:pPr>
              <a:t>09.05.2016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75D9D4-9453-454F-B11B-E6B75D00EF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172127-F0FC-4155-B66B-BC075B3290EA}" type="datetimeFigureOut">
              <a:rPr lang="ru-RU" smtClean="0"/>
              <a:pPr>
                <a:defRPr/>
              </a:pPr>
              <a:t>09.05.2016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4504F3-3AF0-4AF2-96C3-EBF3EBB0CB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416C71-7D24-4FAD-877C-DEC06D308022}" type="datetimeFigureOut">
              <a:rPr lang="ru-RU" smtClean="0"/>
              <a:pPr>
                <a:defRPr/>
              </a:pPr>
              <a:t>09.05.2016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69DAF4-9368-40BE-AA87-FB646BB379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F19C2-8BF1-4262-9005-9F807102B5C7}" type="datetimeFigureOut">
              <a:rPr lang="ru-RU" smtClean="0"/>
              <a:pPr>
                <a:defRPr/>
              </a:pPr>
              <a:t>09.05.2016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6D90B0-6427-4AB6-8842-11C827D453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9A71B2-EEDA-45A3-9A2C-14EEE8DC8782}" type="datetimeFigureOut">
              <a:rPr lang="ru-RU" smtClean="0"/>
              <a:pPr>
                <a:defRPr/>
              </a:pPr>
              <a:t>09.05.2016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C5B70-8111-4B06-A97E-A7A3610653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61D48F-048D-44E2-BDDE-6A40491ABC51}" type="datetimeFigureOut">
              <a:rPr lang="ru-RU" smtClean="0"/>
              <a:pPr>
                <a:defRPr/>
              </a:pPr>
              <a:t>09.05.2016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250139-2747-4BD0-AC59-7938AA45F6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7A5C7D-F9D9-4CFE-ABE8-F3B9C54B6FDD}" type="datetimeFigureOut">
              <a:rPr lang="ru-RU" smtClean="0"/>
              <a:pPr>
                <a:defRPr/>
              </a:pPr>
              <a:t>09.05.2016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4A220-58F9-4A99-8687-FC82ABB2EE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45DA06-44D6-4605-8C0F-021DDFC993DD}" type="datetimeFigureOut">
              <a:rPr lang="ru-RU" smtClean="0"/>
              <a:pPr>
                <a:defRPr/>
              </a:pPr>
              <a:t>09.05.2016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909B35-4E23-41B6-A494-078EE0C42D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88238EC-221B-4F1B-9E3E-C9D268DD88AE}" type="datetimeFigureOut">
              <a:rPr lang="ru-RU" smtClean="0"/>
              <a:pPr>
                <a:defRPr/>
              </a:pPr>
              <a:t>09.05.2016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DF79D54-2521-4605-BE17-6C3058577F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2411760" y="1268760"/>
            <a:ext cx="6264275" cy="1152525"/>
          </a:xfrm>
        </p:spPr>
        <p:txBody>
          <a:bodyPr/>
          <a:lstStyle/>
          <a:p>
            <a:pPr marL="182880" indent="0">
              <a:buNone/>
            </a:pPr>
            <a:r>
              <a:rPr lang="ru-RU" sz="6600" dirty="0" smtClean="0">
                <a:latin typeface="Comic Sans MS" pitchFamily="66" charset="0"/>
              </a:rPr>
              <a:t>Местоимения</a:t>
            </a:r>
            <a:br>
              <a:rPr lang="ru-RU" sz="6600" dirty="0" smtClean="0">
                <a:latin typeface="Comic Sans MS" pitchFamily="66" charset="0"/>
              </a:rPr>
            </a:br>
            <a:r>
              <a:rPr lang="ru-RU" sz="6600" dirty="0" smtClean="0">
                <a:latin typeface="Comic Sans MS" pitchFamily="66" charset="0"/>
              </a:rPr>
              <a:t>         </a:t>
            </a:r>
            <a:r>
              <a:rPr lang="en-US" sz="6600" dirty="0" smtClean="0">
                <a:solidFill>
                  <a:srgbClr val="00B050"/>
                </a:solidFill>
                <a:latin typeface="Comic Sans MS" pitchFamily="66" charset="0"/>
              </a:rPr>
              <a:t>some</a:t>
            </a:r>
            <a:r>
              <a:rPr lang="ru-RU" sz="6600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ru-RU" sz="6600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6600" dirty="0" smtClean="0">
                <a:solidFill>
                  <a:srgbClr val="00B050"/>
                </a:solidFill>
                <a:latin typeface="Comic Sans MS" pitchFamily="66" charset="0"/>
              </a:rPr>
              <a:t>          </a:t>
            </a:r>
            <a:r>
              <a:rPr lang="en-US" sz="6600" dirty="0" smtClean="0">
                <a:solidFill>
                  <a:srgbClr val="FF0000"/>
                </a:solidFill>
                <a:latin typeface="Comic Sans MS" pitchFamily="66" charset="0"/>
              </a:rPr>
              <a:t>any</a:t>
            </a:r>
            <a:r>
              <a:rPr lang="ru-RU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br>
              <a:rPr lang="ru-RU" sz="66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6600" dirty="0" smtClean="0">
                <a:solidFill>
                  <a:srgbClr val="FF0000"/>
                </a:solidFill>
                <a:latin typeface="Comic Sans MS" pitchFamily="66" charset="0"/>
              </a:rPr>
              <a:t>           </a:t>
            </a:r>
            <a:r>
              <a:rPr lang="en-US" sz="6600" dirty="0" smtClean="0">
                <a:solidFill>
                  <a:srgbClr val="0070C0"/>
                </a:solidFill>
                <a:latin typeface="Comic Sans MS" pitchFamily="66" charset="0"/>
              </a:rPr>
              <a:t>no</a:t>
            </a:r>
            <a:r>
              <a:rPr lang="ru-RU" sz="6600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66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r>
              <a:rPr lang="ru-RU" sz="6600" dirty="0" smtClean="0">
                <a:solidFill>
                  <a:srgbClr val="00B050"/>
                </a:solidFill>
              </a:rPr>
              <a:t/>
            </a:r>
            <a:br>
              <a:rPr lang="ru-RU" sz="6600" dirty="0" smtClean="0">
                <a:solidFill>
                  <a:srgbClr val="00B050"/>
                </a:solidFill>
              </a:rPr>
            </a:br>
            <a:endParaRPr lang="ru-RU" sz="6600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77450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09451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03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1214438" y="1785938"/>
            <a:ext cx="6721475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en-US" sz="2800" dirty="0">
                <a:latin typeface="Calibri" pitchFamily="34" charset="0"/>
              </a:rPr>
              <a:t>They have….. milk.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 dirty="0" smtClean="0">
                <a:latin typeface="Calibri" pitchFamily="34" charset="0"/>
              </a:rPr>
              <a:t>Do </a:t>
            </a:r>
            <a:r>
              <a:rPr lang="en-US" sz="2800" dirty="0">
                <a:latin typeface="Calibri" pitchFamily="34" charset="0"/>
              </a:rPr>
              <a:t>you have ……. questions?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 dirty="0">
                <a:latin typeface="Calibri" pitchFamily="34" charset="0"/>
              </a:rPr>
              <a:t>We need ……. eggs and ……. milk.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 dirty="0">
                <a:latin typeface="Calibri" pitchFamily="34" charset="0"/>
              </a:rPr>
              <a:t>I don’t have ……. water.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 dirty="0">
                <a:latin typeface="Calibri" pitchFamily="34" charset="0"/>
              </a:rPr>
              <a:t>I have …… tea in my cup.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 dirty="0">
                <a:latin typeface="Calibri" pitchFamily="34" charset="0"/>
              </a:rPr>
              <a:t>We don’t have ……. bread.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 dirty="0">
                <a:latin typeface="Calibri" pitchFamily="34" charset="0"/>
              </a:rPr>
              <a:t>Kate doesn’t have ……. sweets.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 dirty="0">
                <a:latin typeface="Calibri" pitchFamily="34" charset="0"/>
              </a:rPr>
              <a:t>Pete and Ann have ……. bars of chocolate.</a:t>
            </a:r>
          </a:p>
          <a:p>
            <a:pPr marL="342900" indent="-342900"/>
            <a:endParaRPr lang="en-US" dirty="0"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endParaRPr lang="en-US" dirty="0"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endParaRPr lang="ru-RU" dirty="0">
              <a:latin typeface="Calibri" pitchFamily="34" charset="0"/>
            </a:endParaRP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1571625" y="476250"/>
            <a:ext cx="7550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Вставить </a:t>
            </a:r>
            <a:r>
              <a:rPr lang="en-US" sz="4000" b="1">
                <a:latin typeface="Calibri" pitchFamily="34" charset="0"/>
              </a:rPr>
              <a:t>some</a:t>
            </a:r>
            <a:r>
              <a:rPr lang="en-US" sz="4000">
                <a:latin typeface="Calibri" pitchFamily="34" charset="0"/>
              </a:rPr>
              <a:t> </a:t>
            </a:r>
            <a:r>
              <a:rPr lang="ru-RU" sz="4000">
                <a:latin typeface="Calibri" pitchFamily="34" charset="0"/>
              </a:rPr>
              <a:t>или </a:t>
            </a:r>
            <a:r>
              <a:rPr lang="en-US" sz="4000" b="1">
                <a:latin typeface="Calibri" pitchFamily="34" charset="0"/>
              </a:rPr>
              <a:t>any</a:t>
            </a:r>
            <a:endParaRPr lang="ru-RU" sz="4000" b="1"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21788" cy="6892925"/>
          </a:xfrm>
        </p:spPr>
      </p:pic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4071938" y="1000125"/>
            <a:ext cx="684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ключ</a:t>
            </a:r>
          </a:p>
        </p:txBody>
      </p:sp>
      <p:sp>
        <p:nvSpPr>
          <p:cNvPr id="22532" name="TextBox 7"/>
          <p:cNvSpPr txBox="1">
            <a:spLocks noChangeArrowheads="1"/>
          </p:cNvSpPr>
          <p:nvPr/>
        </p:nvSpPr>
        <p:spPr bwMode="auto">
          <a:xfrm>
            <a:off x="3714750" y="500063"/>
            <a:ext cx="2079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ключ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28750" y="1285875"/>
            <a:ext cx="692943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en-US" sz="2800" dirty="0">
                <a:latin typeface="Calibri" pitchFamily="34" charset="0"/>
              </a:rPr>
              <a:t>They have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some</a:t>
            </a:r>
            <a:r>
              <a:rPr lang="en-US" sz="2800" dirty="0">
                <a:latin typeface="Calibri" pitchFamily="34" charset="0"/>
              </a:rPr>
              <a:t> milk.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 dirty="0" smtClean="0">
                <a:latin typeface="Calibri" pitchFamily="34" charset="0"/>
              </a:rPr>
              <a:t>Do </a:t>
            </a:r>
            <a:r>
              <a:rPr lang="en-US" sz="2800" dirty="0">
                <a:latin typeface="Calibri" pitchFamily="34" charset="0"/>
              </a:rPr>
              <a:t>you have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any</a:t>
            </a:r>
            <a:r>
              <a:rPr lang="en-US" sz="2800" dirty="0">
                <a:latin typeface="Calibri" pitchFamily="34" charset="0"/>
              </a:rPr>
              <a:t> questions?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 dirty="0">
                <a:latin typeface="Calibri" pitchFamily="34" charset="0"/>
              </a:rPr>
              <a:t>We need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some</a:t>
            </a:r>
            <a:r>
              <a:rPr lang="en-US" sz="2800" dirty="0">
                <a:latin typeface="Calibri" pitchFamily="34" charset="0"/>
              </a:rPr>
              <a:t> eggs and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som</a:t>
            </a:r>
            <a:r>
              <a:rPr lang="en-US" sz="2800" dirty="0">
                <a:latin typeface="Calibri" pitchFamily="34" charset="0"/>
              </a:rPr>
              <a:t>e milk.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 dirty="0">
                <a:latin typeface="Calibri" pitchFamily="34" charset="0"/>
              </a:rPr>
              <a:t>I don’t have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any </a:t>
            </a:r>
            <a:r>
              <a:rPr lang="en-US" sz="2800" dirty="0">
                <a:latin typeface="Calibri" pitchFamily="34" charset="0"/>
              </a:rPr>
              <a:t>water.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 dirty="0">
                <a:latin typeface="Calibri" pitchFamily="34" charset="0"/>
              </a:rPr>
              <a:t>I have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some</a:t>
            </a:r>
            <a:r>
              <a:rPr lang="en-US" sz="2800" dirty="0">
                <a:latin typeface="Calibri" pitchFamily="34" charset="0"/>
              </a:rPr>
              <a:t> tea in my cup.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 dirty="0">
                <a:latin typeface="Calibri" pitchFamily="34" charset="0"/>
              </a:rPr>
              <a:t>We don’t have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any</a:t>
            </a:r>
            <a:r>
              <a:rPr lang="en-US" sz="2800" dirty="0">
                <a:latin typeface="Calibri" pitchFamily="34" charset="0"/>
              </a:rPr>
              <a:t> bread.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 dirty="0">
                <a:latin typeface="Calibri" pitchFamily="34" charset="0"/>
              </a:rPr>
              <a:t>Kate doesn’t have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any</a:t>
            </a:r>
            <a:r>
              <a:rPr lang="en-US" sz="2800" dirty="0">
                <a:latin typeface="Calibri" pitchFamily="34" charset="0"/>
              </a:rPr>
              <a:t> sweets.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 dirty="0">
                <a:latin typeface="Calibri" pitchFamily="34" charset="0"/>
              </a:rPr>
              <a:t>Pete and Ann have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some</a:t>
            </a:r>
            <a:r>
              <a:rPr lang="en-US" sz="2800" dirty="0">
                <a:latin typeface="Calibri" pitchFamily="34" charset="0"/>
              </a:rPr>
              <a:t> bars of chocolate</a:t>
            </a:r>
            <a:r>
              <a:rPr lang="en-US" sz="2800" dirty="0" smtClean="0">
                <a:latin typeface="Calibri" pitchFamily="34" charset="0"/>
              </a:rPr>
              <a:t>.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03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2071688" y="571500"/>
            <a:ext cx="5810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Вставить </a:t>
            </a:r>
            <a:r>
              <a:rPr lang="en-US" sz="4000" b="1">
                <a:latin typeface="Calibri" pitchFamily="34" charset="0"/>
              </a:rPr>
              <a:t>is</a:t>
            </a:r>
            <a:r>
              <a:rPr lang="en-US" sz="4000">
                <a:latin typeface="Calibri" pitchFamily="34" charset="0"/>
              </a:rPr>
              <a:t> </a:t>
            </a:r>
            <a:r>
              <a:rPr lang="ru-RU" sz="4000">
                <a:latin typeface="Calibri" pitchFamily="34" charset="0"/>
              </a:rPr>
              <a:t>или </a:t>
            </a:r>
            <a:r>
              <a:rPr lang="en-US" sz="4000" b="1">
                <a:latin typeface="Calibri" pitchFamily="34" charset="0"/>
              </a:rPr>
              <a:t>are</a:t>
            </a:r>
            <a:endParaRPr lang="ru-RU" sz="4000" b="1">
              <a:latin typeface="Calibri" pitchFamily="34" charset="0"/>
            </a:endParaRPr>
          </a:p>
        </p:txBody>
      </p:sp>
      <p:sp>
        <p:nvSpPr>
          <p:cNvPr id="23555" name="TextBox 5"/>
          <p:cNvSpPr txBox="1">
            <a:spLocks noChangeArrowheads="1"/>
          </p:cNvSpPr>
          <p:nvPr/>
        </p:nvSpPr>
        <p:spPr bwMode="auto">
          <a:xfrm>
            <a:off x="1428750" y="1357313"/>
            <a:ext cx="65722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……. some butter in the basket.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……. no apples in the shop.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……. ten  pears on the table.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……. two oranges in my bag.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……. some porridge in the plate.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……. some books on the desk.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……. some bread in a bin.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……. no water in the jug.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…… no  sweets in the vase.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…… some fish in the fridge.</a:t>
            </a:r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1113" y="0"/>
            <a:ext cx="9132887" cy="6835775"/>
          </a:xfrm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3643313" y="500063"/>
            <a:ext cx="1692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Ключ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143000" y="1285875"/>
            <a:ext cx="714375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en-US" sz="3200">
                <a:latin typeface="Calibri" pitchFamily="34" charset="0"/>
              </a:rPr>
              <a:t>There </a:t>
            </a:r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is</a:t>
            </a:r>
            <a:r>
              <a:rPr lang="en-US" sz="3200">
                <a:latin typeface="Calibri" pitchFamily="34" charset="0"/>
              </a:rPr>
              <a:t> some butter in the basket.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3200">
                <a:latin typeface="Calibri" pitchFamily="34" charset="0"/>
              </a:rPr>
              <a:t>There </a:t>
            </a:r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are</a:t>
            </a:r>
            <a:r>
              <a:rPr lang="en-US" sz="3200">
                <a:latin typeface="Calibri" pitchFamily="34" charset="0"/>
              </a:rPr>
              <a:t> no apples in the shop.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3200">
                <a:latin typeface="Calibri" pitchFamily="34" charset="0"/>
              </a:rPr>
              <a:t>There </a:t>
            </a:r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are</a:t>
            </a:r>
            <a:r>
              <a:rPr lang="en-US" sz="3200">
                <a:latin typeface="Calibri" pitchFamily="34" charset="0"/>
              </a:rPr>
              <a:t> ten  pears on the table.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3200">
                <a:latin typeface="Calibri" pitchFamily="34" charset="0"/>
              </a:rPr>
              <a:t>There </a:t>
            </a:r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are</a:t>
            </a:r>
            <a:r>
              <a:rPr lang="en-US" sz="3200">
                <a:latin typeface="Calibri" pitchFamily="34" charset="0"/>
              </a:rPr>
              <a:t> two oranges in my bag.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3200">
                <a:latin typeface="Calibri" pitchFamily="34" charset="0"/>
              </a:rPr>
              <a:t>There </a:t>
            </a:r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is</a:t>
            </a:r>
            <a:r>
              <a:rPr lang="en-US" sz="3200">
                <a:latin typeface="Calibri" pitchFamily="34" charset="0"/>
              </a:rPr>
              <a:t> some porridge in the plate.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3200">
                <a:latin typeface="Calibri" pitchFamily="34" charset="0"/>
              </a:rPr>
              <a:t>There </a:t>
            </a:r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are</a:t>
            </a:r>
            <a:r>
              <a:rPr lang="en-US" sz="3200">
                <a:latin typeface="Calibri" pitchFamily="34" charset="0"/>
              </a:rPr>
              <a:t> some books on the desk.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3200">
                <a:latin typeface="Calibri" pitchFamily="34" charset="0"/>
              </a:rPr>
              <a:t>There </a:t>
            </a:r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is</a:t>
            </a:r>
            <a:r>
              <a:rPr lang="en-US" sz="3200">
                <a:latin typeface="Calibri" pitchFamily="34" charset="0"/>
              </a:rPr>
              <a:t> some bread in a bin.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3200">
                <a:latin typeface="Calibri" pitchFamily="34" charset="0"/>
              </a:rPr>
              <a:t>There </a:t>
            </a:r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is</a:t>
            </a:r>
            <a:r>
              <a:rPr lang="en-US" sz="3200">
                <a:latin typeface="Calibri" pitchFamily="34" charset="0"/>
              </a:rPr>
              <a:t> no water in the jug.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3200">
                <a:latin typeface="Calibri" pitchFamily="34" charset="0"/>
              </a:rPr>
              <a:t>There </a:t>
            </a:r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are</a:t>
            </a:r>
            <a:r>
              <a:rPr lang="en-US" sz="3200">
                <a:latin typeface="Calibri" pitchFamily="34" charset="0"/>
              </a:rPr>
              <a:t> no  sweets in the vase.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3200">
                <a:latin typeface="Calibri" pitchFamily="34" charset="0"/>
              </a:rPr>
              <a:t>There </a:t>
            </a:r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is</a:t>
            </a:r>
            <a:r>
              <a:rPr lang="en-US" sz="3200">
                <a:latin typeface="Calibri" pitchFamily="34" charset="0"/>
              </a:rPr>
              <a:t> some fish in the fridge.</a:t>
            </a:r>
            <a:endParaRPr lang="ru-RU" sz="3200"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03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6"/>
          <p:cNvSpPr txBox="1">
            <a:spLocks noChangeArrowheads="1"/>
          </p:cNvSpPr>
          <p:nvPr/>
        </p:nvSpPr>
        <p:spPr bwMode="auto">
          <a:xfrm>
            <a:off x="1285875" y="714375"/>
            <a:ext cx="6143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Вставить </a:t>
            </a:r>
            <a:r>
              <a:rPr lang="en-US" sz="4000" b="1">
                <a:latin typeface="Calibri" pitchFamily="34" charset="0"/>
              </a:rPr>
              <a:t>no</a:t>
            </a:r>
            <a:r>
              <a:rPr lang="en-US" sz="4000">
                <a:latin typeface="Calibri" pitchFamily="34" charset="0"/>
              </a:rPr>
              <a:t> </a:t>
            </a:r>
            <a:r>
              <a:rPr lang="ru-RU" sz="4000">
                <a:latin typeface="Calibri" pitchFamily="34" charset="0"/>
              </a:rPr>
              <a:t>или </a:t>
            </a:r>
            <a:r>
              <a:rPr lang="en-US" sz="4000" b="1">
                <a:latin typeface="Calibri" pitchFamily="34" charset="0"/>
              </a:rPr>
              <a:t>not any</a:t>
            </a:r>
            <a:endParaRPr lang="ru-RU" sz="4000" b="1">
              <a:latin typeface="Calibri" pitchFamily="34" charset="0"/>
            </a:endParaRPr>
          </a:p>
        </p:txBody>
      </p:sp>
      <p:sp>
        <p:nvSpPr>
          <p:cNvPr id="25603" name="TextBox 7"/>
          <p:cNvSpPr txBox="1">
            <a:spLocks noChangeArrowheads="1"/>
          </p:cNvSpPr>
          <p:nvPr/>
        </p:nvSpPr>
        <p:spPr bwMode="auto">
          <a:xfrm>
            <a:off x="1428750" y="1571625"/>
            <a:ext cx="82581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en-US" sz="2400">
                <a:latin typeface="Calibri" pitchFamily="34" charset="0"/>
              </a:rPr>
              <a:t>There is ……. honey in my tea.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400">
                <a:latin typeface="Calibri" pitchFamily="34" charset="0"/>
              </a:rPr>
              <a:t>There aren’t ……. apples in the fridge.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400">
                <a:latin typeface="Calibri" pitchFamily="34" charset="0"/>
              </a:rPr>
              <a:t>There isn’t ……. soup in the plate.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400">
                <a:latin typeface="Calibri" pitchFamily="34" charset="0"/>
              </a:rPr>
              <a:t>There are ……. sweets in my pocket.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400">
                <a:latin typeface="Calibri" pitchFamily="34" charset="0"/>
              </a:rPr>
              <a:t>There aren’t ……. cakes in the shop.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400">
                <a:latin typeface="Calibri" pitchFamily="34" charset="0"/>
              </a:rPr>
              <a:t>There is ……. bad students in our class.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400">
                <a:latin typeface="Calibri" pitchFamily="34" charset="0"/>
              </a:rPr>
              <a:t>There are ……. any TVs in my room.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400">
                <a:latin typeface="Calibri" pitchFamily="34" charset="0"/>
              </a:rPr>
              <a:t>There is ………. any pepper in the soup.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400">
                <a:latin typeface="Calibri" pitchFamily="34" charset="0"/>
              </a:rPr>
              <a:t>There are ……… lemonade in the bottle.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400">
                <a:latin typeface="Calibri" pitchFamily="34" charset="0"/>
              </a:rPr>
              <a:t>There are ……….any bars of chocolate in the cupboard.</a:t>
            </a:r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1113" y="0"/>
            <a:ext cx="9132887" cy="6892925"/>
          </a:xfrm>
        </p:spPr>
      </p:pic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3929063" y="714375"/>
            <a:ext cx="19780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Ключ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857375" y="1428750"/>
            <a:ext cx="6786563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is no</a:t>
            </a:r>
            <a:r>
              <a:rPr lang="en-US" sz="2800">
                <a:latin typeface="Calibri" pitchFamily="34" charset="0"/>
              </a:rPr>
              <a:t> honey in my tea.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aren’t any </a:t>
            </a:r>
            <a:r>
              <a:rPr lang="en-US" sz="2800">
                <a:latin typeface="Calibri" pitchFamily="34" charset="0"/>
              </a:rPr>
              <a:t>apples in the fridge.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isn’t any </a:t>
            </a:r>
            <a:r>
              <a:rPr lang="en-US" sz="2800">
                <a:latin typeface="Calibri" pitchFamily="34" charset="0"/>
              </a:rPr>
              <a:t>soup in the plate.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are no </a:t>
            </a:r>
            <a:r>
              <a:rPr lang="en-US" sz="2800">
                <a:latin typeface="Calibri" pitchFamily="34" charset="0"/>
              </a:rPr>
              <a:t>sweets in my pocket.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aren’t any </a:t>
            </a:r>
            <a:r>
              <a:rPr lang="en-US" sz="2800">
                <a:latin typeface="Calibri" pitchFamily="34" charset="0"/>
              </a:rPr>
              <a:t>cakes in the shop.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are no </a:t>
            </a:r>
            <a:r>
              <a:rPr lang="en-US" sz="2800">
                <a:latin typeface="Calibri" pitchFamily="34" charset="0"/>
              </a:rPr>
              <a:t>bad students in our class.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aren’t any</a:t>
            </a:r>
            <a:r>
              <a:rPr lang="en-US" sz="2800">
                <a:latin typeface="Calibri" pitchFamily="34" charset="0"/>
              </a:rPr>
              <a:t> TVs in my room.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is not </a:t>
            </a:r>
            <a:r>
              <a:rPr lang="en-US" sz="2800">
                <a:latin typeface="Calibri" pitchFamily="34" charset="0"/>
              </a:rPr>
              <a:t>any pepper in the soup.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is no </a:t>
            </a:r>
            <a:r>
              <a:rPr lang="en-US" sz="2800">
                <a:latin typeface="Calibri" pitchFamily="34" charset="0"/>
              </a:rPr>
              <a:t>lemonade in the bottle.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are not any </a:t>
            </a:r>
            <a:r>
              <a:rPr lang="en-US" sz="2800">
                <a:latin typeface="Calibri" pitchFamily="34" charset="0"/>
              </a:rPr>
              <a:t>bars of chocolate in the cupboard.</a:t>
            </a:r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03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Box 4"/>
          <p:cNvSpPr txBox="1">
            <a:spLocks noChangeArrowheads="1"/>
          </p:cNvSpPr>
          <p:nvPr/>
        </p:nvSpPr>
        <p:spPr bwMode="auto">
          <a:xfrm>
            <a:off x="1571625" y="642938"/>
            <a:ext cx="8083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Перевести на английский</a:t>
            </a:r>
          </a:p>
        </p:txBody>
      </p:sp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1428750" y="1428750"/>
            <a:ext cx="6789738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ru-RU" sz="2800">
                <a:latin typeface="Calibri" pitchFamily="34" charset="0"/>
              </a:rPr>
              <a:t>У меня есть несколько яблок.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800">
                <a:latin typeface="Calibri" pitchFamily="34" charset="0"/>
              </a:rPr>
              <a:t>У меня нет воды.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800">
                <a:latin typeface="Calibri" pitchFamily="34" charset="0"/>
              </a:rPr>
              <a:t>У тебя есть какие – нибудь книги?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800">
                <a:latin typeface="Calibri" pitchFamily="34" charset="0"/>
              </a:rPr>
              <a:t>В холодильнике нет молока.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800">
                <a:latin typeface="Calibri" pitchFamily="34" charset="0"/>
              </a:rPr>
              <a:t>На столе несколько стаканов.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800">
                <a:latin typeface="Calibri" pitchFamily="34" charset="0"/>
              </a:rPr>
              <a:t>В кармане нет конфет.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800">
                <a:latin typeface="Calibri" pitchFamily="34" charset="0"/>
              </a:rPr>
              <a:t>У моего брата есть несколько друзей. 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800">
                <a:latin typeface="Calibri" pitchFamily="34" charset="0"/>
              </a:rPr>
              <a:t>У Анны нет компьютера.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800">
                <a:latin typeface="Calibri" pitchFamily="34" charset="0"/>
              </a:rPr>
              <a:t>В сумке нет тетрадей.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800">
                <a:latin typeface="Calibri" pitchFamily="34" charset="0"/>
              </a:rPr>
              <a:t>На столе есть несколько книг.</a:t>
            </a:r>
          </a:p>
          <a:p>
            <a:pPr marL="342900" indent="-342900">
              <a:buFont typeface="Calibri" pitchFamily="34" charset="0"/>
              <a:buAutoNum type="arabicPeriod"/>
            </a:pP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92925"/>
          </a:xfrm>
        </p:spPr>
      </p:pic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3786188" y="357188"/>
            <a:ext cx="1508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ключ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71625" y="1071563"/>
            <a:ext cx="8562975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I have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some</a:t>
            </a:r>
            <a:r>
              <a:rPr lang="en-US" sz="2800">
                <a:latin typeface="Calibri" pitchFamily="34" charset="0"/>
              </a:rPr>
              <a:t> apples.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I have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no (not any) </a:t>
            </a:r>
            <a:r>
              <a:rPr lang="en-US" sz="2800">
                <a:latin typeface="Calibri" pitchFamily="34" charset="0"/>
              </a:rPr>
              <a:t>water.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Do you have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any</a:t>
            </a:r>
            <a:r>
              <a:rPr lang="en-US" sz="2800">
                <a:latin typeface="Calibri" pitchFamily="34" charset="0"/>
              </a:rPr>
              <a:t> books?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is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no (not any) </a:t>
            </a:r>
            <a:r>
              <a:rPr lang="en-US" sz="2800">
                <a:latin typeface="Calibri" pitchFamily="34" charset="0"/>
              </a:rPr>
              <a:t>milk in the fridge.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are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some</a:t>
            </a:r>
            <a:r>
              <a:rPr lang="en-US" sz="2800">
                <a:latin typeface="Calibri" pitchFamily="34" charset="0"/>
              </a:rPr>
              <a:t> glasses on the table.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aren’t any  (are no) </a:t>
            </a:r>
            <a:r>
              <a:rPr lang="en-US" sz="2800">
                <a:latin typeface="Calibri" pitchFamily="34" charset="0"/>
              </a:rPr>
              <a:t>sweets in my pocket.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My brother has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some</a:t>
            </a:r>
            <a:r>
              <a:rPr lang="en-US" sz="2800">
                <a:latin typeface="Calibri" pitchFamily="34" charset="0"/>
              </a:rPr>
              <a:t> friends.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Ann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doesn’t have any </a:t>
            </a:r>
            <a:r>
              <a:rPr lang="en-US" sz="2800">
                <a:latin typeface="Calibri" pitchFamily="34" charset="0"/>
              </a:rPr>
              <a:t>computer.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are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no (not any) </a:t>
            </a:r>
            <a:r>
              <a:rPr lang="en-US" sz="2800">
                <a:latin typeface="Calibri" pitchFamily="34" charset="0"/>
              </a:rPr>
              <a:t>copybooks in the bag.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There are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some</a:t>
            </a:r>
            <a:r>
              <a:rPr lang="en-US" sz="2800">
                <a:latin typeface="Calibri" pitchFamily="34" charset="0"/>
              </a:rPr>
              <a:t> books on the table.</a:t>
            </a:r>
          </a:p>
          <a:p>
            <a:pPr marL="342900" indent="-342900">
              <a:buFont typeface="Calibri" pitchFamily="34" charset="0"/>
              <a:buAutoNum type="arabicPeriod"/>
            </a:pPr>
            <a:endParaRPr lang="en-US"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endParaRPr lang="en-US"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03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Some</a:t>
            </a:r>
            <a:r>
              <a:rPr lang="en-US" dirty="0" smtClean="0"/>
              <a:t> </a:t>
            </a:r>
            <a:r>
              <a:rPr lang="ru-RU" dirty="0" smtClean="0"/>
              <a:t> - утвердительные предложения</a:t>
            </a:r>
            <a:endParaRPr lang="en-US" dirty="0" smtClean="0"/>
          </a:p>
          <a:p>
            <a:endParaRPr lang="en-US" dirty="0" smtClean="0"/>
          </a:p>
          <a:p>
            <a:pPr>
              <a:buFont typeface="Arial" charset="0"/>
              <a:buNone/>
            </a:pPr>
            <a:endParaRPr lang="ru-RU" dirty="0" smtClean="0"/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Any</a:t>
            </a:r>
            <a:r>
              <a:rPr lang="en-US" dirty="0" smtClean="0"/>
              <a:t> – </a:t>
            </a:r>
            <a:r>
              <a:rPr lang="ru-RU" dirty="0" smtClean="0"/>
              <a:t>вопросительные предложения</a:t>
            </a:r>
            <a:endParaRPr lang="en-US" dirty="0" smtClean="0"/>
          </a:p>
          <a:p>
            <a:endParaRPr lang="en-US" dirty="0" smtClean="0"/>
          </a:p>
          <a:p>
            <a:pPr>
              <a:buFont typeface="Arial" charset="0"/>
              <a:buNone/>
            </a:pPr>
            <a:endParaRPr lang="ru-RU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No </a:t>
            </a:r>
            <a:r>
              <a:rPr lang="en-US" dirty="0" smtClean="0"/>
              <a:t>- </a:t>
            </a:r>
            <a:r>
              <a:rPr lang="ru-RU" dirty="0" smtClean="0"/>
              <a:t>отрицательные предложения</a:t>
            </a:r>
          </a:p>
          <a:p>
            <a:endParaRPr lang="ru-RU" dirty="0" smtClean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692150"/>
            <a:ext cx="26162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40200" y="1052513"/>
            <a:ext cx="3671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I have </a:t>
            </a:r>
            <a:r>
              <a:rPr lang="en-US" sz="2800" b="1" dirty="0">
                <a:solidFill>
                  <a:srgbClr val="00B050"/>
                </a:solidFill>
                <a:latin typeface="Calibri" pitchFamily="34" charset="0"/>
              </a:rPr>
              <a:t>some</a:t>
            </a:r>
            <a:r>
              <a:rPr lang="en-US" sz="2800" dirty="0">
                <a:latin typeface="Calibri" pitchFamily="34" charset="0"/>
              </a:rPr>
              <a:t> peaches</a:t>
            </a:r>
            <a:r>
              <a:rPr lang="en-US" sz="2800" dirty="0" smtClean="0">
                <a:latin typeface="Calibri" pitchFamily="34" charset="0"/>
              </a:rPr>
              <a:t>.</a:t>
            </a:r>
            <a:endParaRPr lang="ru-RU" sz="2800" dirty="0">
              <a:latin typeface="Calibri" pitchFamily="34" charset="0"/>
            </a:endParaRPr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2420938"/>
            <a:ext cx="17240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27088" y="3068638"/>
            <a:ext cx="4032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Do you have 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any</a:t>
            </a:r>
            <a:r>
              <a:rPr lang="en-US" sz="2800">
                <a:latin typeface="Calibri" pitchFamily="34" charset="0"/>
              </a:rPr>
              <a:t> apricots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?</a:t>
            </a:r>
            <a:endParaRPr lang="ru-RU" sz="2800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434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4508500"/>
            <a:ext cx="19431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767862" y="4725144"/>
            <a:ext cx="269990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I have </a:t>
            </a:r>
            <a:r>
              <a:rPr lang="en-US" sz="2800" b="1" dirty="0">
                <a:solidFill>
                  <a:srgbClr val="0070C0"/>
                </a:solidFill>
                <a:latin typeface="Calibri" pitchFamily="34" charset="0"/>
              </a:rPr>
              <a:t>no</a:t>
            </a:r>
            <a:r>
              <a:rPr lang="en-US" sz="2800" dirty="0">
                <a:latin typeface="Calibri" pitchFamily="34" charset="0"/>
              </a:rPr>
              <a:t> friends.</a:t>
            </a:r>
          </a:p>
          <a:p>
            <a:endParaRPr lang="ru-RU" sz="2800" dirty="0"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03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714375" y="1428750"/>
            <a:ext cx="7786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с </a:t>
            </a:r>
            <a:r>
              <a:rPr lang="ru-RU" sz="3600" b="1">
                <a:latin typeface="Calibri" pitchFamily="34" charset="0"/>
              </a:rPr>
              <a:t>исчисляемыми</a:t>
            </a:r>
            <a:r>
              <a:rPr lang="ru-RU" sz="3600">
                <a:latin typeface="Calibri" pitchFamily="34" charset="0"/>
              </a:rPr>
              <a:t> существительными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508625" y="620713"/>
            <a:ext cx="3024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несколько</a:t>
            </a: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1476375" y="620713"/>
            <a:ext cx="16557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Calibri" pitchFamily="34" charset="0"/>
              </a:rPr>
              <a:t>some</a:t>
            </a:r>
            <a:endParaRPr lang="ru-RU" sz="4000" b="1">
              <a:latin typeface="Calibri" pitchFamily="34" charset="0"/>
            </a:endParaRPr>
          </a:p>
        </p:txBody>
      </p:sp>
      <p:pic>
        <p:nvPicPr>
          <p:cNvPr id="15366" name="Picture 10" descr="http://im0-tub-ru.yandex.net/i?id=271348073-07-72&amp;n=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2205038"/>
            <a:ext cx="194468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331913" y="3643313"/>
            <a:ext cx="2952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Some bananas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87450" y="5857875"/>
            <a:ext cx="2670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Some tomatoes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929313" y="3643313"/>
            <a:ext cx="25066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Some oranges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651500" y="5857875"/>
            <a:ext cx="2520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Some apples</a:t>
            </a:r>
            <a:endParaRPr lang="ru-RU" sz="2800">
              <a:latin typeface="Calibri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2916238" y="981075"/>
            <a:ext cx="2376487" cy="0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2146300"/>
            <a:ext cx="187325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6375" y="4221163"/>
            <a:ext cx="2039938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4365625"/>
            <a:ext cx="1897063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03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1484313"/>
            <a:ext cx="2667000" cy="1843087"/>
          </a:xfrm>
        </p:spPr>
      </p:pic>
      <p:pic>
        <p:nvPicPr>
          <p:cNvPr id="16387" name="Picture 2" descr="http://im0-tub-ru.yandex.net/i?id=434191687-05-72&amp;n=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4724400"/>
            <a:ext cx="14097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8"/>
          <p:cNvSpPr txBox="1">
            <a:spLocks noChangeArrowheads="1"/>
          </p:cNvSpPr>
          <p:nvPr/>
        </p:nvSpPr>
        <p:spPr bwMode="auto">
          <a:xfrm>
            <a:off x="1500188" y="785813"/>
            <a:ext cx="6643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Calibri" pitchFamily="34" charset="0"/>
              </a:rPr>
              <a:t>Some</a:t>
            </a:r>
            <a:endParaRPr lang="ru-RU" sz="4000" b="1"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56325" y="765175"/>
            <a:ext cx="25923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немного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85813" y="3284538"/>
            <a:ext cx="2714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Some sausage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72188" y="4221163"/>
            <a:ext cx="1898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Some cake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508625" y="5929313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Some cheese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403350" y="5903913"/>
            <a:ext cx="2881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Some milk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3543300" y="1484313"/>
            <a:ext cx="49164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с </a:t>
            </a:r>
            <a:r>
              <a:rPr lang="ru-RU" sz="3600" b="1">
                <a:solidFill>
                  <a:srgbClr val="C00000"/>
                </a:solidFill>
                <a:latin typeface="Calibri" pitchFamily="34" charset="0"/>
              </a:rPr>
              <a:t>не</a:t>
            </a:r>
            <a:r>
              <a:rPr lang="ru-RU" sz="3600" b="1">
                <a:latin typeface="Calibri" pitchFamily="34" charset="0"/>
              </a:rPr>
              <a:t>исчисляемыми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3348038" y="1125538"/>
            <a:ext cx="2376487" cy="0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8888" y="4149725"/>
            <a:ext cx="17287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92725" y="2133600"/>
            <a:ext cx="2759075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03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im0-tub-ru.yandex.net/i?id=335788871-18-72&amp;n=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268413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http://im0-tub-ru.yandex.net/i?id=508133783-33-72&amp;n=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75" y="3929063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http://im0-tub-ru.yandex.net/i?id=457874896-32-72&amp;n=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1196975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8" descr="http://im0-tub-ru.yandex.net/i?id=361970282-65-72&amp;n=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325" y="3933825"/>
            <a:ext cx="11239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4213" y="333375"/>
            <a:ext cx="335438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alibri" pitchFamily="34" charset="0"/>
              </a:rPr>
              <a:t>несколько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15000" y="333375"/>
            <a:ext cx="296068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alibri" pitchFamily="34" charset="0"/>
              </a:rPr>
              <a:t>немного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71500" y="2852738"/>
            <a:ext cx="3429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There are </a:t>
            </a:r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some</a:t>
            </a:r>
            <a:r>
              <a:rPr lang="en-US" sz="2800">
                <a:latin typeface="Calibri" pitchFamily="34" charset="0"/>
              </a:rPr>
              <a:t> pears on a tree</a:t>
            </a:r>
            <a:r>
              <a:rPr lang="en-US" sz="2000">
                <a:latin typeface="Calibri" pitchFamily="34" charset="0"/>
              </a:rPr>
              <a:t>.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572125" y="2852738"/>
            <a:ext cx="30464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There is </a:t>
            </a:r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some</a:t>
            </a:r>
            <a:r>
              <a:rPr lang="en-US" sz="2800">
                <a:latin typeface="Calibri" pitchFamily="34" charset="0"/>
              </a:rPr>
              <a:t> jam in a jug.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0063" y="5516563"/>
            <a:ext cx="37147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There are </a:t>
            </a:r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some</a:t>
            </a:r>
            <a:r>
              <a:rPr lang="en-US" sz="2800">
                <a:latin typeface="Calibri" pitchFamily="34" charset="0"/>
              </a:rPr>
              <a:t> eggs on a table.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072063" y="5516563"/>
            <a:ext cx="35004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There is </a:t>
            </a:r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some</a:t>
            </a:r>
            <a:r>
              <a:rPr lang="en-US" sz="2800">
                <a:latin typeface="Calibri" pitchFamily="34" charset="0"/>
              </a:rPr>
              <a:t> meat on a plate.</a:t>
            </a:r>
            <a:endParaRPr lang="ru-RU" sz="2800">
              <a:latin typeface="Calibri" pitchFamily="34" charset="0"/>
            </a:endParaRPr>
          </a:p>
        </p:txBody>
      </p:sp>
      <p:pic>
        <p:nvPicPr>
          <p:cNvPr id="16" name="Picture 4" descr="http://im0-tub-ru.yandex.net/i?id=508133783-33-72&amp;n=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6517" y="3933825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55" y="4763"/>
            <a:ext cx="91503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>
          <a:xfrm>
            <a:off x="-49213" y="1700213"/>
            <a:ext cx="3716338" cy="2089150"/>
          </a:xfrm>
        </p:spPr>
      </p:pic>
      <p:sp>
        <p:nvSpPr>
          <p:cNvPr id="18435" name="TextBox 8"/>
          <p:cNvSpPr txBox="1">
            <a:spLocks noChangeArrowheads="1"/>
          </p:cNvSpPr>
          <p:nvPr/>
        </p:nvSpPr>
        <p:spPr bwMode="auto">
          <a:xfrm>
            <a:off x="179388" y="260350"/>
            <a:ext cx="87852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Comic Sans MS" pitchFamily="66" charset="0"/>
              </a:rPr>
              <a:t>Вопросительные предложения</a:t>
            </a:r>
          </a:p>
          <a:p>
            <a:pPr algn="ctr"/>
            <a:r>
              <a:rPr lang="ru-RU" sz="4400">
                <a:latin typeface="Comic Sans MS" pitchFamily="66" charset="0"/>
              </a:rPr>
              <a:t>с исчисляемыми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924300" y="2205038"/>
            <a:ext cx="482441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latin typeface="Calibri" pitchFamily="34" charset="0"/>
              </a:rPr>
              <a:t>Are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</a:rPr>
              <a:t>there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Calibri" pitchFamily="34" charset="0"/>
              </a:rPr>
              <a:t>any</a:t>
            </a:r>
            <a:r>
              <a:rPr lang="en-US" sz="3200" dirty="0">
                <a:latin typeface="Calibri" pitchFamily="34" charset="0"/>
              </a:rPr>
              <a:t> lemons on a table?</a:t>
            </a:r>
            <a:endParaRPr lang="ru-RU" sz="3200" dirty="0">
              <a:latin typeface="Calibri" pitchFamily="34" charset="0"/>
            </a:endParaRPr>
          </a:p>
          <a:p>
            <a:r>
              <a:rPr lang="en-US" sz="3200" dirty="0">
                <a:latin typeface="Calibri" pitchFamily="34" charset="0"/>
              </a:rPr>
              <a:t>Yes, </a:t>
            </a:r>
            <a:r>
              <a:rPr lang="en-US" sz="3200" b="1" dirty="0">
                <a:latin typeface="Calibri" pitchFamily="34" charset="0"/>
              </a:rPr>
              <a:t>there are </a:t>
            </a:r>
            <a:r>
              <a:rPr lang="en-US" sz="3200" b="1" dirty="0">
                <a:solidFill>
                  <a:srgbClr val="00B050"/>
                </a:solidFill>
                <a:latin typeface="Calibri" pitchFamily="34" charset="0"/>
              </a:rPr>
              <a:t>some</a:t>
            </a:r>
            <a:r>
              <a:rPr lang="en-US" sz="3200" b="1" dirty="0" smtClean="0">
                <a:solidFill>
                  <a:srgbClr val="00B050"/>
                </a:solidFill>
                <a:latin typeface="Calibri" pitchFamily="34" charset="0"/>
              </a:rPr>
              <a:t>.</a:t>
            </a:r>
          </a:p>
          <a:p>
            <a:r>
              <a:rPr lang="en-US" sz="3200" b="1" dirty="0" smtClean="0">
                <a:latin typeface="Calibri" pitchFamily="34" charset="0"/>
              </a:rPr>
              <a:t>No, there aren’t </a:t>
            </a:r>
            <a:r>
              <a:rPr lang="en-US" sz="3200" b="1" dirty="0" smtClean="0">
                <a:solidFill>
                  <a:srgbClr val="00B050"/>
                </a:solidFill>
                <a:latin typeface="Calibri" pitchFamily="34" charset="0"/>
              </a:rPr>
              <a:t>any</a:t>
            </a:r>
            <a:endParaRPr lang="ru-RU" sz="32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348038" y="4365625"/>
            <a:ext cx="579596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latin typeface="Calibri" pitchFamily="34" charset="0"/>
              </a:rPr>
              <a:t>Are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</a:rPr>
              <a:t>there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Calibri" pitchFamily="34" charset="0"/>
              </a:rPr>
              <a:t>any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smtClean="0">
                <a:latin typeface="Calibri" pitchFamily="34" charset="0"/>
              </a:rPr>
              <a:t>eggs </a:t>
            </a:r>
            <a:r>
              <a:rPr lang="en-US" sz="3200" dirty="0">
                <a:latin typeface="Calibri" pitchFamily="34" charset="0"/>
              </a:rPr>
              <a:t>at home?</a:t>
            </a:r>
          </a:p>
          <a:p>
            <a:endParaRPr lang="en-US" sz="3200" dirty="0">
              <a:latin typeface="Calibri" pitchFamily="34" charset="0"/>
            </a:endParaRPr>
          </a:p>
          <a:p>
            <a:r>
              <a:rPr lang="en-US" sz="3200" dirty="0">
                <a:latin typeface="Calibri" pitchFamily="34" charset="0"/>
              </a:rPr>
              <a:t>Yes</a:t>
            </a:r>
            <a:r>
              <a:rPr lang="en-US" sz="3200" b="1" dirty="0">
                <a:latin typeface="Calibri" pitchFamily="34" charset="0"/>
              </a:rPr>
              <a:t>, there are </a:t>
            </a:r>
            <a:r>
              <a:rPr lang="en-US" sz="3200" b="1" dirty="0">
                <a:solidFill>
                  <a:srgbClr val="00B050"/>
                </a:solidFill>
                <a:latin typeface="Calibri" pitchFamily="34" charset="0"/>
              </a:rPr>
              <a:t>some</a:t>
            </a:r>
            <a:r>
              <a:rPr lang="en-US" sz="3200" dirty="0" smtClean="0">
                <a:latin typeface="Calibri" pitchFamily="34" charset="0"/>
              </a:rPr>
              <a:t>.</a:t>
            </a:r>
          </a:p>
          <a:p>
            <a:r>
              <a:rPr lang="en-US" sz="3200" b="1" dirty="0">
                <a:latin typeface="Calibri" pitchFamily="34" charset="0"/>
              </a:rPr>
              <a:t>No, there aren’t </a:t>
            </a:r>
            <a:r>
              <a:rPr lang="en-US" sz="3200" b="1" dirty="0">
                <a:solidFill>
                  <a:srgbClr val="00B050"/>
                </a:solidFill>
                <a:latin typeface="Calibri" pitchFamily="34" charset="0"/>
              </a:rPr>
              <a:t>any</a:t>
            </a:r>
            <a:endParaRPr lang="ru-RU" sz="3200" b="1" dirty="0">
              <a:solidFill>
                <a:srgbClr val="00B050"/>
              </a:solidFill>
              <a:latin typeface="Calibri" pitchFamily="34" charset="0"/>
            </a:endParaRPr>
          </a:p>
          <a:p>
            <a:r>
              <a:rPr lang="en-US" sz="3200" dirty="0" smtClean="0">
                <a:latin typeface="Calibri" pitchFamily="34" charset="0"/>
              </a:rPr>
              <a:t>Yes</a:t>
            </a:r>
            <a:r>
              <a:rPr lang="en-US" sz="3200" b="1" dirty="0" smtClean="0">
                <a:latin typeface="Calibri" pitchFamily="34" charset="0"/>
              </a:rPr>
              <a:t>, </a:t>
            </a:r>
            <a:r>
              <a:rPr lang="en-US" sz="3200" b="1" dirty="0">
                <a:latin typeface="Calibri" pitchFamily="34" charset="0"/>
              </a:rPr>
              <a:t>there </a:t>
            </a:r>
            <a:r>
              <a:rPr lang="en-US" sz="3200" b="1" dirty="0" smtClean="0">
                <a:latin typeface="Calibri" pitchFamily="34" charset="0"/>
              </a:rPr>
              <a:t>is </a:t>
            </a:r>
            <a:r>
              <a:rPr lang="en-US" sz="3200" b="1" dirty="0" smtClean="0">
                <a:solidFill>
                  <a:srgbClr val="00B050"/>
                </a:solidFill>
                <a:latin typeface="Calibri" pitchFamily="34" charset="0"/>
              </a:rPr>
              <a:t>one egg</a:t>
            </a:r>
            <a:endParaRPr lang="ru-RU" sz="3200" b="1" dirty="0">
              <a:solidFill>
                <a:srgbClr val="00B050"/>
              </a:solidFill>
              <a:latin typeface="Calibri" pitchFamily="34" charset="0"/>
            </a:endParaRPr>
          </a:p>
          <a:p>
            <a:endParaRPr lang="ru-RU" sz="3200" dirty="0">
              <a:latin typeface="Calibri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380288" y="1412875"/>
            <a:ext cx="13684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omic Sans MS" pitchFamily="66" charset="0"/>
              </a:rPr>
              <a:t>any</a:t>
            </a:r>
            <a:endParaRPr lang="ru-RU" sz="4800" b="1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5" y="4149080"/>
            <a:ext cx="3263026" cy="216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03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6512511" cy="1143000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С неисчисляемыми</a:t>
            </a:r>
          </a:p>
        </p:txBody>
      </p:sp>
      <p:pic>
        <p:nvPicPr>
          <p:cNvPr id="19459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1557338"/>
            <a:ext cx="3506788" cy="2336800"/>
          </a:xfrm>
        </p:spPr>
      </p:pic>
      <p:pic>
        <p:nvPicPr>
          <p:cNvPr id="19460" name="Picture 2" descr="http://im0-tub-ru.yandex.net/i?id=467276161-41-72&amp;n=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365625"/>
            <a:ext cx="2951162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851275" y="1628775"/>
            <a:ext cx="511333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latin typeface="Calibri" pitchFamily="34" charset="0"/>
              </a:rPr>
              <a:t>Is there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Calibri" pitchFamily="34" charset="0"/>
              </a:rPr>
              <a:t>any </a:t>
            </a:r>
            <a:r>
              <a:rPr lang="en-US" sz="3200" dirty="0">
                <a:latin typeface="Calibri" pitchFamily="34" charset="0"/>
              </a:rPr>
              <a:t>soup in the plate?</a:t>
            </a:r>
            <a:endParaRPr lang="ru-RU" sz="3200" dirty="0">
              <a:latin typeface="Calibri" pitchFamily="34" charset="0"/>
            </a:endParaRPr>
          </a:p>
          <a:p>
            <a:endParaRPr lang="ru-RU" sz="3200" dirty="0">
              <a:latin typeface="Calibri" pitchFamily="34" charset="0"/>
            </a:endParaRPr>
          </a:p>
          <a:p>
            <a:r>
              <a:rPr lang="en-US" sz="3200" dirty="0">
                <a:latin typeface="Calibri" pitchFamily="34" charset="0"/>
              </a:rPr>
              <a:t>           Yes, </a:t>
            </a:r>
            <a:r>
              <a:rPr lang="en-US" sz="3200" b="1" dirty="0">
                <a:latin typeface="Calibri" pitchFamily="34" charset="0"/>
              </a:rPr>
              <a:t>there is </a:t>
            </a:r>
            <a:r>
              <a:rPr lang="en-US" sz="3200" b="1" dirty="0">
                <a:solidFill>
                  <a:srgbClr val="00B050"/>
                </a:solidFill>
                <a:latin typeface="Calibri" pitchFamily="34" charset="0"/>
              </a:rPr>
              <a:t>some</a:t>
            </a:r>
            <a:r>
              <a:rPr lang="en-US" sz="3200" dirty="0" smtClean="0">
                <a:latin typeface="Calibri" pitchFamily="34" charset="0"/>
              </a:rPr>
              <a:t>.</a:t>
            </a:r>
          </a:p>
          <a:p>
            <a:r>
              <a:rPr lang="en-US" sz="3200" dirty="0" smtClean="0">
                <a:latin typeface="Calibri" pitchFamily="34" charset="0"/>
              </a:rPr>
              <a:t>            </a:t>
            </a:r>
            <a:r>
              <a:rPr lang="en-US" sz="3200" dirty="0">
                <a:latin typeface="Calibri" pitchFamily="34" charset="0"/>
              </a:rPr>
              <a:t>No</a:t>
            </a:r>
            <a:r>
              <a:rPr lang="en-US" sz="3200" b="1" dirty="0">
                <a:latin typeface="Calibri" pitchFamily="34" charset="0"/>
              </a:rPr>
              <a:t>, there </a:t>
            </a:r>
            <a:r>
              <a:rPr lang="en-US" sz="3200" b="1" dirty="0" smtClean="0">
                <a:latin typeface="Calibri" pitchFamily="34" charset="0"/>
              </a:rPr>
              <a:t>isn’t </a:t>
            </a:r>
            <a:r>
              <a:rPr lang="en-US" sz="3200" b="1" dirty="0">
                <a:solidFill>
                  <a:srgbClr val="00B050"/>
                </a:solidFill>
                <a:latin typeface="Calibri" pitchFamily="34" charset="0"/>
              </a:rPr>
              <a:t>any</a:t>
            </a:r>
            <a:endParaRPr lang="ru-RU" sz="3200" b="1" dirty="0">
              <a:solidFill>
                <a:srgbClr val="00B050"/>
              </a:solidFill>
              <a:latin typeface="Calibri" pitchFamily="34" charset="0"/>
            </a:endParaRPr>
          </a:p>
          <a:p>
            <a:endParaRPr lang="ru-RU" sz="3200" dirty="0">
              <a:latin typeface="Calibri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635375" y="4652963"/>
            <a:ext cx="511333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latin typeface="Calibri" pitchFamily="34" charset="0"/>
              </a:rPr>
              <a:t>Is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</a:rPr>
              <a:t>there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Calibri" pitchFamily="34" charset="0"/>
              </a:rPr>
              <a:t>any </a:t>
            </a:r>
            <a:r>
              <a:rPr lang="en-US" sz="3200" dirty="0">
                <a:latin typeface="Calibri" pitchFamily="34" charset="0"/>
              </a:rPr>
              <a:t>salad in a plate?</a:t>
            </a:r>
          </a:p>
          <a:p>
            <a:r>
              <a:rPr lang="en-US" sz="3200" dirty="0">
                <a:latin typeface="Calibri" pitchFamily="34" charset="0"/>
              </a:rPr>
              <a:t>       </a:t>
            </a:r>
          </a:p>
          <a:p>
            <a:r>
              <a:rPr lang="en-US" sz="3200" dirty="0">
                <a:latin typeface="Calibri" pitchFamily="34" charset="0"/>
              </a:rPr>
              <a:t>           Yes</a:t>
            </a:r>
            <a:r>
              <a:rPr lang="en-US" sz="3200" b="1" dirty="0">
                <a:latin typeface="Calibri" pitchFamily="34" charset="0"/>
              </a:rPr>
              <a:t>, there is </a:t>
            </a:r>
            <a:r>
              <a:rPr lang="en-US" sz="3200" b="1" dirty="0">
                <a:solidFill>
                  <a:srgbClr val="00B050"/>
                </a:solidFill>
                <a:latin typeface="Calibri" pitchFamily="34" charset="0"/>
              </a:rPr>
              <a:t>some</a:t>
            </a:r>
            <a:r>
              <a:rPr lang="en-US" sz="3200" dirty="0" smtClean="0">
                <a:latin typeface="Calibri" pitchFamily="34" charset="0"/>
              </a:rPr>
              <a:t>.</a:t>
            </a:r>
          </a:p>
          <a:p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smtClean="0">
                <a:latin typeface="Calibri" pitchFamily="34" charset="0"/>
              </a:rPr>
              <a:t>           </a:t>
            </a:r>
            <a:r>
              <a:rPr lang="en-US" sz="3200" dirty="0">
                <a:latin typeface="Calibri" pitchFamily="34" charset="0"/>
              </a:rPr>
              <a:t>No</a:t>
            </a:r>
            <a:r>
              <a:rPr lang="en-US" sz="3200" b="1" dirty="0">
                <a:latin typeface="Calibri" pitchFamily="34" charset="0"/>
              </a:rPr>
              <a:t>, there </a:t>
            </a:r>
            <a:r>
              <a:rPr lang="en-US" sz="3200" b="1" dirty="0" smtClean="0">
                <a:latin typeface="Calibri" pitchFamily="34" charset="0"/>
              </a:rPr>
              <a:t>isn’t </a:t>
            </a:r>
            <a:r>
              <a:rPr lang="en-US" sz="3200" b="1" dirty="0">
                <a:solidFill>
                  <a:srgbClr val="00B050"/>
                </a:solidFill>
                <a:latin typeface="Calibri" pitchFamily="34" charset="0"/>
              </a:rPr>
              <a:t>any</a:t>
            </a:r>
            <a:endParaRPr lang="ru-RU" sz="3200" b="1" dirty="0">
              <a:solidFill>
                <a:srgbClr val="00B050"/>
              </a:solidFill>
              <a:latin typeface="Calibri" pitchFamily="34" charset="0"/>
            </a:endParaRPr>
          </a:p>
          <a:p>
            <a:endParaRPr lang="ru-RU" sz="3200" dirty="0"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21" y="404663"/>
            <a:ext cx="8056827" cy="602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08873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08121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465</TotalTime>
  <Words>782</Words>
  <Application>Microsoft Office PowerPoint</Application>
  <PresentationFormat>Экран (4:3)</PresentationFormat>
  <Paragraphs>140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Местоимения          some           any              no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 неисчисляемыми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Френдак</dc:creator>
  <cp:lastModifiedBy>806896</cp:lastModifiedBy>
  <cp:revision>60</cp:revision>
  <dcterms:modified xsi:type="dcterms:W3CDTF">2016-05-09T16:25:58Z</dcterms:modified>
</cp:coreProperties>
</file>