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3" r:id="rId2"/>
    <p:sldId id="316" r:id="rId3"/>
    <p:sldId id="287" r:id="rId4"/>
    <p:sldId id="317" r:id="rId5"/>
    <p:sldId id="288" r:id="rId6"/>
    <p:sldId id="289" r:id="rId7"/>
    <p:sldId id="290" r:id="rId8"/>
    <p:sldId id="279" r:id="rId9"/>
    <p:sldId id="298" r:id="rId10"/>
    <p:sldId id="315" r:id="rId11"/>
    <p:sldId id="299" r:id="rId12"/>
    <p:sldId id="307" r:id="rId13"/>
    <p:sldId id="311" r:id="rId14"/>
    <p:sldId id="310" r:id="rId15"/>
    <p:sldId id="309" r:id="rId16"/>
    <p:sldId id="282" r:id="rId17"/>
    <p:sldId id="312" r:id="rId18"/>
    <p:sldId id="314" r:id="rId19"/>
    <p:sldId id="284" r:id="rId20"/>
    <p:sldId id="276" r:id="rId21"/>
    <p:sldId id="300" r:id="rId22"/>
    <p:sldId id="306" r:id="rId23"/>
    <p:sldId id="301" r:id="rId24"/>
    <p:sldId id="291" r:id="rId25"/>
    <p:sldId id="305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AC2"/>
    <a:srgbClr val="0033CC"/>
    <a:srgbClr val="B9E8FF"/>
    <a:srgbClr val="0099CC"/>
    <a:srgbClr val="006699"/>
    <a:srgbClr val="4126A6"/>
    <a:srgbClr val="CC6600"/>
    <a:srgbClr val="FFFFFF"/>
    <a:srgbClr val="E4F3FC"/>
    <a:srgbClr val="C1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5" autoAdjust="0"/>
    <p:restoredTop sz="94606" autoAdjust="0"/>
  </p:normalViewPr>
  <p:slideViewPr>
    <p:cSldViewPr>
      <p:cViewPr varScale="1">
        <p:scale>
          <a:sx n="85" d="100"/>
          <a:sy n="85" d="100"/>
        </p:scale>
        <p:origin x="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A0F2F-F245-43FE-AAD1-C7A49EA77F98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DA75E-E190-4438-9B1F-32A92BB5D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218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61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034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09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1EAFF"/>
            </a:gs>
            <a:gs pos="50000">
              <a:schemeClr val="bg1"/>
            </a:gs>
            <a:gs pos="100000">
              <a:srgbClr val="B9E8F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XP\&#1056;&#1072;&#1073;&#1086;&#1095;&#1080;&#1081;%20&#1089;&#1090;&#1086;&#1083;\detskie_pesni_-_pesni_iz_skazki_snezhnaja_koroleva_-_bjut_chasy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2.mp3"/><Relationship Id="rId7" Type="http://schemas.openxmlformats.org/officeDocument/2006/relationships/image" Target="../media/image11.png"/><Relationship Id="rId2" Type="http://schemas.microsoft.com/office/2007/relationships/media" Target="../media/media2.mp3"/><Relationship Id="rId1" Type="http://schemas.openxmlformats.org/officeDocument/2006/relationships/audio" Target="file:///C:\Documents%20and%20Settings\UserXP\&#1056;&#1072;&#1073;&#1086;&#1095;&#1080;&#1081;%20&#1089;&#1090;&#1086;&#1083;\zvuk%20dvizhuschegosya%20poezda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err="1" smtClean="0">
                <a:solidFill>
                  <a:srgbClr val="C00000"/>
                </a:solidFill>
              </a:rPr>
              <a:t>Угадайка</a:t>
            </a:r>
            <a:r>
              <a:rPr lang="ru-RU" sz="6600" b="1" dirty="0" smtClean="0">
                <a:solidFill>
                  <a:srgbClr val="C00000"/>
                </a:solidFill>
              </a:rPr>
              <a:t> !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4" name="Смешарики - Заставка  (audiopoisk.com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7600" y="32004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0165165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Прочитай и выучи!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172200" cy="389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3232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  <a:latin typeface="Times New Roman" pitchFamily="18" charset="0"/>
                <a:cs typeface="Times New Roman" pitchFamily="18" charset="0"/>
              </a:rPr>
              <a:t>Станция «</a:t>
            </a:r>
            <a:r>
              <a:rPr lang="ru-RU" b="1" i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  <a:latin typeface="Times New Roman" pitchFamily="18" charset="0"/>
                <a:cs typeface="Times New Roman" pitchFamily="18" charset="0"/>
              </a:rPr>
              <a:t>Музыкальная»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126A6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1295400"/>
            <a:ext cx="5544000" cy="5311157"/>
          </a:xfrm>
          <a:prstGeom prst="rect">
            <a:avLst/>
          </a:prstGeom>
          <a:noFill/>
          <a:ln w="34925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28600"/>
            <a:ext cx="9906000" cy="74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96000" y="762000"/>
            <a:ext cx="281940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Современ-ный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 алфавит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1917 г</a:t>
            </a:r>
            <a:r>
              <a:rPr lang="ru-RU" sz="4000" b="1" kern="0" dirty="0">
                <a:solidFill>
                  <a:srgbClr val="FF0000"/>
                </a:solidFill>
                <a:ea typeface="+mj-ea"/>
                <a:cs typeface="+mj-cs"/>
              </a:rPr>
              <a:t>.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33 буквы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017619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АЗБУКА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появилось тысячу лет назад из названий двух первых русских букв. Буква А называлась тогда </a:t>
            </a:r>
            <a:r>
              <a:rPr lang="ru-RU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АЗ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а буква Б- </a:t>
            </a:r>
            <a:r>
              <a:rPr lang="ru-RU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БУКИ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Из этих названий- </a:t>
            </a:r>
            <a:r>
              <a:rPr lang="ru-RU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БУКИ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и получилось русское       слово   </a:t>
            </a:r>
            <a:r>
              <a:rPr lang="ru-RU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АЗБУКА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 b="1" i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b="1" i="1" u="sng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АЛФАВИТ</a:t>
            </a:r>
            <a:r>
              <a:rPr lang="ru-RU" b="1" i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пришло к нам из греческого языка. В греческом языке первая буква называлась </a:t>
            </a:r>
            <a:r>
              <a:rPr lang="ru-RU" b="1" i="1" u="sng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АЛЬФА</a:t>
            </a:r>
            <a:r>
              <a:rPr lang="ru-RU" b="1" i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, а вторая –</a:t>
            </a:r>
            <a:r>
              <a:rPr lang="ru-RU" b="1" i="1" u="sng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ВИТА</a:t>
            </a:r>
            <a:r>
              <a:rPr lang="ru-RU" b="1" i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, из этих двух названий получилось слово      </a:t>
            </a:r>
            <a:r>
              <a:rPr lang="ru-RU" b="1" i="1" u="sng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АЛФАВИТ.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0999"/>
            <a:ext cx="5522913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219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3944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a typeface="+mn-ea"/>
                <a:cs typeface="+mn-cs"/>
              </a:rPr>
              <a:t>Появление алфавита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1711 г.- церковнославянский алфавит  - 42 буквы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sz="1900" dirty="0" smtClean="0">
                <a:solidFill>
                  <a:prstClr val="black"/>
                </a:solidFill>
              </a:rPr>
              <a:t>1917 </a:t>
            </a:r>
            <a:r>
              <a:rPr lang="ru-RU" sz="1900" dirty="0">
                <a:solidFill>
                  <a:prstClr val="black"/>
                </a:solidFill>
              </a:rPr>
              <a:t>г. –русский алфавит – </a:t>
            </a:r>
          </a:p>
          <a:p>
            <a:pPr lvl="0"/>
            <a:r>
              <a:rPr lang="ru-RU" sz="1900" dirty="0">
                <a:solidFill>
                  <a:prstClr val="black"/>
                </a:solidFill>
              </a:rPr>
              <a:t>                     33 буквы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239242"/>
            <a:ext cx="4040188" cy="382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327659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60769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AC2"/>
                </a:solidFill>
              </a:rPr>
              <a:t>Поинтересуйся</a:t>
            </a:r>
            <a:endParaRPr lang="ru-RU" b="1" dirty="0">
              <a:solidFill>
                <a:srgbClr val="660AC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Самый </a:t>
            </a:r>
            <a:r>
              <a:rPr lang="ru-RU" b="1" i="1" dirty="0" smtClean="0">
                <a:solidFill>
                  <a:srgbClr val="FF0000"/>
                </a:solidFill>
              </a:rPr>
              <a:t>длинный </a:t>
            </a:r>
            <a:r>
              <a:rPr lang="ru-RU" dirty="0" smtClean="0">
                <a:solidFill>
                  <a:prstClr val="black"/>
                </a:solidFill>
              </a:rPr>
              <a:t>алфавит </a:t>
            </a:r>
            <a:r>
              <a:rPr lang="ru-RU" dirty="0">
                <a:solidFill>
                  <a:prstClr val="black"/>
                </a:solidFill>
              </a:rPr>
              <a:t>в мире  </a:t>
            </a:r>
            <a:r>
              <a:rPr lang="ru-RU" dirty="0" smtClean="0">
                <a:solidFill>
                  <a:prstClr val="black"/>
                </a:solidFill>
              </a:rPr>
              <a:t>у китайцев - </a:t>
            </a:r>
            <a:r>
              <a:rPr lang="ru-RU" b="1" i="1" dirty="0" smtClean="0">
                <a:solidFill>
                  <a:srgbClr val="FF0000"/>
                </a:solidFill>
              </a:rPr>
              <a:t>87 000 иероглифов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prstClr val="black"/>
                </a:solidFill>
              </a:rPr>
              <a:t>у камбоджийцев - </a:t>
            </a:r>
            <a:r>
              <a:rPr lang="ru-RU" b="1" i="1" dirty="0" smtClean="0">
                <a:solidFill>
                  <a:srgbClr val="FF0000"/>
                </a:solidFill>
              </a:rPr>
              <a:t>74 буквы </a:t>
            </a:r>
            <a:r>
              <a:rPr lang="ru-RU" dirty="0" smtClean="0">
                <a:solidFill>
                  <a:prstClr val="black"/>
                </a:solidFill>
              </a:rPr>
              <a:t>и </a:t>
            </a:r>
            <a:r>
              <a:rPr lang="ru-RU" dirty="0">
                <a:solidFill>
                  <a:prstClr val="black"/>
                </a:solidFill>
              </a:rPr>
              <a:t>абазинцев- народов, живущих  на Кавказе –                      </a:t>
            </a:r>
            <a:r>
              <a:rPr lang="ru-RU" b="1" i="1" dirty="0">
                <a:solidFill>
                  <a:srgbClr val="FF0000"/>
                </a:solidFill>
              </a:rPr>
              <a:t>71 </a:t>
            </a:r>
            <a:r>
              <a:rPr lang="ru-RU" b="1" i="1" dirty="0" smtClean="0">
                <a:solidFill>
                  <a:srgbClr val="FF0000"/>
                </a:solidFill>
              </a:rPr>
              <a:t>буква </a:t>
            </a:r>
            <a:endParaRPr lang="ru-RU" b="1" i="1" dirty="0">
              <a:solidFill>
                <a:srgbClr val="FF0000"/>
              </a:solidFill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Самый </a:t>
            </a:r>
            <a:r>
              <a:rPr lang="ru-RU" b="1" i="1" dirty="0">
                <a:solidFill>
                  <a:srgbClr val="FF0000"/>
                </a:solidFill>
              </a:rPr>
              <a:t>короткий</a:t>
            </a:r>
            <a:r>
              <a:rPr lang="ru-RU" dirty="0">
                <a:solidFill>
                  <a:prstClr val="black"/>
                </a:solidFill>
              </a:rPr>
              <a:t>  - у финнов и итальянцев  </a:t>
            </a:r>
            <a:r>
              <a:rPr lang="ru-RU" b="1" i="1" dirty="0">
                <a:solidFill>
                  <a:srgbClr val="FF0000"/>
                </a:solidFill>
              </a:rPr>
              <a:t>21 буква. 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97152"/>
            <a:ext cx="2592288" cy="144016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</p:pic>
    </p:spTree>
    <p:extLst>
      <p:ext uri="{BB962C8B-B14F-4D97-AF65-F5344CB8AC3E}">
        <p14:creationId xmlns:p14="http://schemas.microsoft.com/office/powerpoint/2010/main" val="42839195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304800"/>
            <a:ext cx="6302623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Вставь пропущенные буквы: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219200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а  б  </a:t>
            </a:r>
            <a:r>
              <a:rPr lang="ru-RU" sz="60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г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е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ж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6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м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о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с  </a:t>
            </a:r>
            <a:r>
              <a:rPr lang="ru-RU" sz="60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6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6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ч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60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э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я</a:t>
            </a:r>
            <a:endParaRPr lang="ru-RU" sz="6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Рисунок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400" y="5381625"/>
            <a:ext cx="2647950" cy="1476375"/>
          </a:xfrm>
          <a:prstGeom prst="rect">
            <a:avLst/>
          </a:prstGeom>
          <a:noFill/>
        </p:spPr>
      </p:pic>
      <p:pic>
        <p:nvPicPr>
          <p:cNvPr id="2051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0" y="2209800"/>
            <a:ext cx="944562" cy="954087"/>
          </a:xfrm>
          <a:prstGeom prst="rect">
            <a:avLst/>
          </a:prstGeom>
          <a:noFill/>
        </p:spPr>
      </p:pic>
      <p:pic>
        <p:nvPicPr>
          <p:cNvPr id="8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2209800"/>
            <a:ext cx="944562" cy="954087"/>
          </a:xfrm>
          <a:prstGeom prst="rect">
            <a:avLst/>
          </a:prstGeom>
          <a:noFill/>
        </p:spPr>
      </p:pic>
      <p:pic>
        <p:nvPicPr>
          <p:cNvPr id="9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0" y="2209800"/>
            <a:ext cx="944562" cy="954087"/>
          </a:xfrm>
          <a:prstGeom prst="rect">
            <a:avLst/>
          </a:prstGeom>
          <a:noFill/>
        </p:spPr>
      </p:pic>
      <p:pic>
        <p:nvPicPr>
          <p:cNvPr id="10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05400" y="1219200"/>
            <a:ext cx="944562" cy="954087"/>
          </a:xfrm>
          <a:prstGeom prst="rect">
            <a:avLst/>
          </a:prstGeom>
          <a:noFill/>
        </p:spPr>
      </p:pic>
      <p:pic>
        <p:nvPicPr>
          <p:cNvPr id="11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9800" y="1295400"/>
            <a:ext cx="944562" cy="954087"/>
          </a:xfrm>
          <a:prstGeom prst="rect">
            <a:avLst/>
          </a:prstGeom>
          <a:noFill/>
        </p:spPr>
      </p:pic>
      <p:pic>
        <p:nvPicPr>
          <p:cNvPr id="12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0" y="3124200"/>
            <a:ext cx="944562" cy="954087"/>
          </a:xfrm>
          <a:prstGeom prst="rect">
            <a:avLst/>
          </a:prstGeom>
          <a:noFill/>
        </p:spPr>
      </p:pic>
      <p:pic>
        <p:nvPicPr>
          <p:cNvPr id="13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9800" y="4038600"/>
            <a:ext cx="944562" cy="954087"/>
          </a:xfrm>
          <a:prstGeom prst="rect">
            <a:avLst/>
          </a:prstGeom>
          <a:noFill/>
        </p:spPr>
      </p:pic>
      <p:pic>
        <p:nvPicPr>
          <p:cNvPr id="14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3048000"/>
            <a:ext cx="944562" cy="954087"/>
          </a:xfrm>
          <a:prstGeom prst="rect">
            <a:avLst/>
          </a:prstGeom>
          <a:noFill/>
        </p:spPr>
      </p:pic>
      <p:pic>
        <p:nvPicPr>
          <p:cNvPr id="15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9000" y="3124200"/>
            <a:ext cx="944562" cy="954087"/>
          </a:xfrm>
          <a:prstGeom prst="rect">
            <a:avLst/>
          </a:prstGeom>
          <a:noFill/>
        </p:spPr>
      </p:pic>
      <p:pic>
        <p:nvPicPr>
          <p:cNvPr id="16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0" y="2209800"/>
            <a:ext cx="944562" cy="9540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5401 0.56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0" y="2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25 L 0.2401 0.58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3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-0.025 L 0.63021 0.43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944 L 0.53021 0.48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19011 0.463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02657 0.4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2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6651 0.341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0" y="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2151 0.341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6151 0.2083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00" y="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Подкрепись!</a:t>
            </a:r>
            <a:endParaRPr lang="ru-RU" sz="5400" b="1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0177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11" y="1712328"/>
            <a:ext cx="6365245" cy="441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29884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Физкультминутка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7029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11"/>
          <p:cNvSpPr>
            <a:spLocks noChangeArrowheads="1"/>
          </p:cNvSpPr>
          <p:nvPr/>
        </p:nvSpPr>
        <p:spPr bwMode="gray">
          <a:xfrm>
            <a:off x="4648200" y="1371600"/>
            <a:ext cx="2160587" cy="2160588"/>
          </a:xfrm>
          <a:prstGeom prst="ellipse">
            <a:avLst/>
          </a:prstGeom>
          <a:gradFill rotWithShape="1">
            <a:gsLst>
              <a:gs pos="0">
                <a:srgbClr val="0033CC">
                  <a:alpha val="31765"/>
                </a:srgb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5" name="Oval 11"/>
          <p:cNvSpPr>
            <a:spLocks noChangeArrowheads="1"/>
          </p:cNvSpPr>
          <p:nvPr/>
        </p:nvSpPr>
        <p:spPr bwMode="gray">
          <a:xfrm>
            <a:off x="2286000" y="1295400"/>
            <a:ext cx="2160587" cy="2160588"/>
          </a:xfrm>
          <a:prstGeom prst="ellipse">
            <a:avLst/>
          </a:prstGeom>
          <a:gradFill rotWithShape="1">
            <a:gsLst>
              <a:gs pos="0">
                <a:srgbClr val="0033CC">
                  <a:alpha val="31765"/>
                </a:srgb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514600" y="1524000"/>
            <a:ext cx="1636712" cy="1636713"/>
            <a:chOff x="4166" y="1706"/>
            <a:chExt cx="1252" cy="1252"/>
          </a:xfrm>
        </p:grpSpPr>
        <p:sp>
          <p:nvSpPr>
            <p:cNvPr id="10268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9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70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876800" y="1600200"/>
            <a:ext cx="1636712" cy="1636713"/>
            <a:chOff x="4166" y="1706"/>
            <a:chExt cx="1252" cy="1252"/>
          </a:xfrm>
        </p:grpSpPr>
        <p:sp>
          <p:nvSpPr>
            <p:cNvPr id="10264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5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6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37" name="Text Box 17"/>
          <p:cNvSpPr txBox="1">
            <a:spLocks noChangeArrowheads="1"/>
          </p:cNvSpPr>
          <p:nvPr/>
        </p:nvSpPr>
        <p:spPr bwMode="gray">
          <a:xfrm>
            <a:off x="228600" y="228600"/>
            <a:ext cx="8694515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4126A6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Расположи времена года в алфавитном порядке: зима, весна, лето, осень.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gray">
          <a:xfrm>
            <a:off x="6983413" y="1371600"/>
            <a:ext cx="2160587" cy="2160588"/>
          </a:xfrm>
          <a:prstGeom prst="ellipse">
            <a:avLst/>
          </a:prstGeom>
          <a:gradFill rotWithShape="1">
            <a:gsLst>
              <a:gs pos="0">
                <a:srgbClr val="0033CC">
                  <a:alpha val="31765"/>
                </a:srgb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8" name="Oval 11"/>
          <p:cNvSpPr>
            <a:spLocks noChangeArrowheads="1"/>
          </p:cNvSpPr>
          <p:nvPr/>
        </p:nvSpPr>
        <p:spPr bwMode="gray">
          <a:xfrm>
            <a:off x="0" y="1295400"/>
            <a:ext cx="2160587" cy="2160588"/>
          </a:xfrm>
          <a:prstGeom prst="ellipse">
            <a:avLst/>
          </a:prstGeom>
          <a:gradFill rotWithShape="1">
            <a:gsLst>
              <a:gs pos="0">
                <a:srgbClr val="0033CC">
                  <a:alpha val="31765"/>
                </a:srgb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41" name="Group 15"/>
          <p:cNvGrpSpPr>
            <a:grpSpLocks/>
          </p:cNvGrpSpPr>
          <p:nvPr/>
        </p:nvGrpSpPr>
        <p:grpSpPr bwMode="auto">
          <a:xfrm>
            <a:off x="228600" y="1447800"/>
            <a:ext cx="1636712" cy="1636713"/>
            <a:chOff x="4166" y="1706"/>
            <a:chExt cx="1252" cy="1252"/>
          </a:xfrm>
        </p:grpSpPr>
        <p:sp>
          <p:nvSpPr>
            <p:cNvPr id="42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46" name="Group 15"/>
          <p:cNvGrpSpPr>
            <a:grpSpLocks/>
          </p:cNvGrpSpPr>
          <p:nvPr/>
        </p:nvGrpSpPr>
        <p:grpSpPr bwMode="auto">
          <a:xfrm>
            <a:off x="7239000" y="1600200"/>
            <a:ext cx="1636712" cy="1636713"/>
            <a:chOff x="4166" y="1706"/>
            <a:chExt cx="1252" cy="1252"/>
          </a:xfrm>
        </p:grpSpPr>
        <p:sp>
          <p:nvSpPr>
            <p:cNvPr id="47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8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0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2" name="Oval 19"/>
          <p:cNvSpPr>
            <a:spLocks noChangeArrowheads="1"/>
          </p:cNvSpPr>
          <p:nvPr/>
        </p:nvSpPr>
        <p:spPr bwMode="gray">
          <a:xfrm>
            <a:off x="381000" y="1600200"/>
            <a:ext cx="1350418" cy="121054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" name="Text Box 38"/>
          <p:cNvSpPr txBox="1">
            <a:spLocks noChangeArrowheads="1"/>
          </p:cNvSpPr>
          <p:nvPr/>
        </p:nvSpPr>
        <p:spPr bwMode="gray">
          <a:xfrm>
            <a:off x="457200" y="1981200"/>
            <a:ext cx="108670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весна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4572000"/>
            <a:ext cx="5867401" cy="172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Oval 19"/>
          <p:cNvSpPr>
            <a:spLocks noChangeArrowheads="1"/>
          </p:cNvSpPr>
          <p:nvPr/>
        </p:nvSpPr>
        <p:spPr bwMode="gray">
          <a:xfrm>
            <a:off x="2667000" y="1676400"/>
            <a:ext cx="1350418" cy="121053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4" name="Text Box 38"/>
          <p:cNvSpPr txBox="1">
            <a:spLocks noChangeArrowheads="1"/>
          </p:cNvSpPr>
          <p:nvPr/>
        </p:nvSpPr>
        <p:spPr bwMode="gray">
          <a:xfrm>
            <a:off x="2362200" y="2057400"/>
            <a:ext cx="18573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зима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28800" y="4572000"/>
            <a:ext cx="5867400" cy="176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Oval 19"/>
          <p:cNvSpPr>
            <a:spLocks noChangeArrowheads="1"/>
          </p:cNvSpPr>
          <p:nvPr/>
        </p:nvSpPr>
        <p:spPr bwMode="gray">
          <a:xfrm>
            <a:off x="5029200" y="1752600"/>
            <a:ext cx="1350418" cy="121054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5" name="Text Box 38"/>
          <p:cNvSpPr txBox="1">
            <a:spLocks noChangeArrowheads="1"/>
          </p:cNvSpPr>
          <p:nvPr/>
        </p:nvSpPr>
        <p:spPr bwMode="gray">
          <a:xfrm>
            <a:off x="5257800" y="2057400"/>
            <a:ext cx="89646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gray">
          <a:xfrm>
            <a:off x="7391400" y="1752600"/>
            <a:ext cx="1350418" cy="128636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28800" y="4572000"/>
            <a:ext cx="5867400" cy="170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Text Box 38"/>
          <p:cNvSpPr txBox="1">
            <a:spLocks noChangeArrowheads="1"/>
          </p:cNvSpPr>
          <p:nvPr/>
        </p:nvSpPr>
        <p:spPr bwMode="gray">
          <a:xfrm>
            <a:off x="7543800" y="2133600"/>
            <a:ext cx="108234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28800" y="4572000"/>
            <a:ext cx="5867400" cy="169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5" grpId="0" animBg="1"/>
      <p:bldP spid="40" grpId="0" animBg="1"/>
      <p:bldP spid="38" grpId="0" animBg="1"/>
      <p:bldP spid="52" grpId="0" animBg="1"/>
      <p:bldP spid="73" grpId="0"/>
      <p:bldP spid="34" grpId="0" animBg="1"/>
      <p:bldP spid="74" grpId="0"/>
      <p:bldP spid="36" grpId="0" animBg="1"/>
      <p:bldP spid="75" grpId="0"/>
      <p:bldP spid="53" grpId="0" animBg="1"/>
      <p:bldP spid="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52"/>
            <a:ext cx="9572614" cy="686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12 апреля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305800" cy="5105400"/>
          </a:xfrm>
        </p:spPr>
        <p:txBody>
          <a:bodyPr>
            <a:noAutofit/>
          </a:bodyPr>
          <a:lstStyle/>
          <a:p>
            <a:endParaRPr lang="ru-RU" sz="24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  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 России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12 апреля отмечают 55-летнюю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годовщину со дня первого полета человека в космос и вспоминают первого космонавта - Юрия Гагарина. 12 апреля 1961 года Советский Союз вывел на орбиту Земли космический корабль-спутник "Восток". Длительность полета составила 1 час 48 минут. Корабль сделал один виток вокруг Земли и совершил посадку в Саратовской области. На высоте нескольких километров от земли Гагарин катапультировался и приземлился с парашютом недалеко от спускаемого аппарата. Космонавт получил звание Героя Советского Союза. 12 апреля стало национальным праздником - Днем космонавтики.</a:t>
            </a:r>
          </a:p>
        </p:txBody>
      </p:sp>
    </p:spTree>
    <p:extLst>
      <p:ext uri="{BB962C8B-B14F-4D97-AF65-F5344CB8AC3E}">
        <p14:creationId xmlns:p14="http://schemas.microsoft.com/office/powerpoint/2010/main" val="13413766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228600"/>
            <a:ext cx="8759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Запись слов по алфавиту</a:t>
            </a:r>
            <a:endParaRPr lang="ru-RU" sz="5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08000" y="1143000"/>
            <a:ext cx="2736000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1295400"/>
            <a:ext cx="2113043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заяц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3886200"/>
            <a:ext cx="1800000" cy="2389382"/>
          </a:xfrm>
          <a:prstGeom prst="rect">
            <a:avLst/>
          </a:prstGeom>
        </p:spPr>
      </p:pic>
      <p:pic>
        <p:nvPicPr>
          <p:cNvPr id="13" name="Рисунок 12" descr="собака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0200" y="4114800"/>
            <a:ext cx="2647920" cy="2124000"/>
          </a:xfrm>
          <a:prstGeom prst="rect">
            <a:avLst/>
          </a:prstGeom>
        </p:spPr>
      </p:pic>
      <p:pic>
        <p:nvPicPr>
          <p:cNvPr id="14" name="Рисунок 13" descr="рыба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2800" y="1143000"/>
            <a:ext cx="2520960" cy="1872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ru-RU" sz="6600" i="1" dirty="0" smtClean="0"/>
              <a:t>Ёжик, заяц, лев, рыба, собака.</a:t>
            </a:r>
          </a:p>
          <a:p>
            <a:endParaRPr lang="ru-RU" sz="6600" i="1" dirty="0" smtClean="0"/>
          </a:p>
          <a:p>
            <a:endParaRPr lang="ru-RU" sz="6600" i="1" dirty="0"/>
          </a:p>
        </p:txBody>
      </p:sp>
      <p:pic>
        <p:nvPicPr>
          <p:cNvPr id="5" name="Рисунок 4" descr="смайл 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397" y="4038600"/>
            <a:ext cx="2553772" cy="2196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танц утки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591" y="2057400"/>
            <a:ext cx="7140982" cy="3996000"/>
          </a:xfrm>
        </p:spPr>
      </p:pic>
      <p:sp>
        <p:nvSpPr>
          <p:cNvPr id="4" name="Прямоугольник 3"/>
          <p:cNvSpPr/>
          <p:nvPr/>
        </p:nvSpPr>
        <p:spPr>
          <a:xfrm>
            <a:off x="1295400" y="457200"/>
            <a:ext cx="6424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Станция  Игровая 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62000" y="304800"/>
            <a:ext cx="7776000" cy="1440000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solidFill>
                  <a:schemeClr val="accent2">
                    <a:lumMod val="75000"/>
                  </a:schemeClr>
                </a:solidFill>
              </a:rPr>
              <a:t>Волшебный мешочек</a:t>
            </a:r>
            <a:endParaRPr lang="ru-RU" sz="6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о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38600" y="5181600"/>
            <a:ext cx="1704975" cy="1428750"/>
          </a:xfrm>
        </p:spPr>
      </p:pic>
      <p:pic>
        <p:nvPicPr>
          <p:cNvPr id="6" name="Рисунок 5" descr="а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1371600"/>
            <a:ext cx="1381125" cy="1428750"/>
          </a:xfrm>
          <a:prstGeom prst="rect">
            <a:avLst/>
          </a:prstGeom>
        </p:spPr>
      </p:pic>
      <p:pic>
        <p:nvPicPr>
          <p:cNvPr id="7" name="Рисунок 6" descr="д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1828800"/>
            <a:ext cx="1584000" cy="1584000"/>
          </a:xfrm>
          <a:prstGeom prst="rect">
            <a:avLst/>
          </a:prstGeom>
        </p:spPr>
      </p:pic>
      <p:pic>
        <p:nvPicPr>
          <p:cNvPr id="8" name="Рисунок 7" descr="и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4419600"/>
            <a:ext cx="1647825" cy="1524000"/>
          </a:xfrm>
          <a:prstGeom prst="rect">
            <a:avLst/>
          </a:prstGeom>
        </p:spPr>
      </p:pic>
      <p:pic>
        <p:nvPicPr>
          <p:cNvPr id="9" name="Рисунок 8" descr="р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0" y="4419600"/>
            <a:ext cx="1419225" cy="1428750"/>
          </a:xfrm>
          <a:prstGeom prst="rect">
            <a:avLst/>
          </a:prstGeom>
        </p:spPr>
      </p:pic>
      <p:pic>
        <p:nvPicPr>
          <p:cNvPr id="10" name="Рисунок 9" descr="н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600" y="2209800"/>
            <a:ext cx="1590675" cy="1428750"/>
          </a:xfrm>
          <a:prstGeom prst="rect">
            <a:avLst/>
          </a:prstGeom>
        </p:spPr>
      </p:pic>
      <p:pic>
        <p:nvPicPr>
          <p:cNvPr id="11" name="Рисунок 10" descr="смайл думает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91000" y="3276600"/>
            <a:ext cx="1276350" cy="142875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дежурный вокза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2000" y="-54000"/>
            <a:ext cx="9216000" cy="691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9" y="-1008000"/>
            <a:ext cx="883158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Станция 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Подумай!»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олодцы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453750">
            <a:off x="777254" y="832255"/>
            <a:ext cx="5733996" cy="3852000"/>
          </a:xfrm>
        </p:spPr>
      </p:pic>
      <p:pic>
        <p:nvPicPr>
          <p:cNvPr id="7" name="Рисунок 6" descr="cvfqk fybv hf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2999" y="3581399"/>
            <a:ext cx="3504762" cy="2988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2590799" y="4495800"/>
            <a:ext cx="6050431" cy="895800"/>
          </a:xfrm>
        </p:spPr>
        <p:txBody>
          <a:bodyPr>
            <a:normAutofit/>
          </a:bodyPr>
          <a:lstStyle/>
          <a:p>
            <a:r>
              <a:rPr lang="ru-RU" i="1" dirty="0" smtClean="0"/>
              <a:t>   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266700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609600"/>
            <a:ext cx="453540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Русский алфавит, или азбука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9692" y="2971800"/>
            <a:ext cx="34038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1- в класс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Рисунок 6" descr="шляп с книжкой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14800"/>
            <a:ext cx="3125024" cy="2269295"/>
          </a:xfrm>
          <a:prstGeom prst="rect">
            <a:avLst/>
          </a:prstGeom>
        </p:spPr>
      </p:pic>
      <p:pic>
        <p:nvPicPr>
          <p:cNvPr id="8" name="Рисунок 7" descr="колокольчик ани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381000"/>
            <a:ext cx="1326031" cy="1836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168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33CC"/>
                </a:solidFill>
                <a:ea typeface="Calibri"/>
                <a:cs typeface="Times New Roman"/>
              </a:rPr>
              <a:t>ЦЕЛИ УРОКА :</a:t>
            </a:r>
            <a:endParaRPr lang="ru-RU" sz="4000" b="1" dirty="0">
              <a:solidFill>
                <a:srgbClr val="0033CC"/>
              </a:solidFill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algn="just"/>
            <a:r>
              <a:rPr lang="ru-RU" sz="3600" i="1" dirty="0" smtClean="0">
                <a:solidFill>
                  <a:srgbClr val="660AC2"/>
                </a:solidFill>
                <a:latin typeface="Times New Roman"/>
                <a:ea typeface="Times New Roman"/>
              </a:rPr>
              <a:t>познакомить </a:t>
            </a:r>
            <a:r>
              <a:rPr lang="ru-RU" sz="3600" i="1" dirty="0">
                <a:solidFill>
                  <a:srgbClr val="660AC2"/>
                </a:solidFill>
                <a:latin typeface="Times New Roman"/>
                <a:ea typeface="Times New Roman"/>
                <a:cs typeface="Times New Roman"/>
              </a:rPr>
              <a:t>учащихся </a:t>
            </a:r>
            <a:r>
              <a:rPr lang="ru-RU" sz="3600" i="1" dirty="0" smtClean="0">
                <a:solidFill>
                  <a:srgbClr val="660AC2"/>
                </a:solidFill>
                <a:latin typeface="Times New Roman"/>
                <a:ea typeface="Times New Roman"/>
              </a:rPr>
              <a:t>с </a:t>
            </a:r>
            <a:r>
              <a:rPr lang="ru-RU" sz="3600" i="1" dirty="0">
                <a:solidFill>
                  <a:srgbClr val="660AC2"/>
                </a:solidFill>
                <a:latin typeface="Times New Roman"/>
                <a:ea typeface="Times New Roman"/>
              </a:rPr>
              <a:t>русским алфавитом и объяснить его значение.</a:t>
            </a:r>
            <a:endParaRPr lang="ru-RU" sz="3600" i="1" dirty="0">
              <a:solidFill>
                <a:srgbClr val="660AC2"/>
              </a:solidFill>
            </a:endParaRPr>
          </a:p>
          <a:p>
            <a:pPr algn="just">
              <a:spcAft>
                <a:spcPts val="0"/>
              </a:spcAft>
            </a:pPr>
            <a:r>
              <a:rPr lang="ru-RU" sz="3600" i="1" dirty="0">
                <a:solidFill>
                  <a:srgbClr val="660AC2"/>
                </a:solidFill>
                <a:latin typeface="Times New Roman"/>
                <a:ea typeface="Times New Roman"/>
                <a:cs typeface="Times New Roman"/>
              </a:rPr>
              <a:t>систематизировать знания </a:t>
            </a:r>
            <a:r>
              <a:rPr lang="ru-RU" sz="3600" i="1" dirty="0" smtClean="0">
                <a:solidFill>
                  <a:srgbClr val="660AC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i="1" dirty="0">
                <a:solidFill>
                  <a:srgbClr val="660AC2"/>
                </a:solidFill>
                <a:latin typeface="Times New Roman"/>
                <a:ea typeface="Times New Roman"/>
                <a:cs typeface="Times New Roman"/>
              </a:rPr>
              <a:t>об алфавите;</a:t>
            </a:r>
            <a:endParaRPr lang="ru-RU" sz="3600" i="1" dirty="0">
              <a:solidFill>
                <a:srgbClr val="660AC2"/>
              </a:solidFill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600" i="1" dirty="0">
                <a:solidFill>
                  <a:srgbClr val="660AC2"/>
                </a:solidFill>
                <a:latin typeface="Times New Roman"/>
                <a:ea typeface="Times New Roman"/>
                <a:cs typeface="Times New Roman"/>
              </a:rPr>
              <a:t>формировать умения пользоваться алфавитом.</a:t>
            </a:r>
            <a:endParaRPr lang="ru-RU" sz="3600" i="1" dirty="0">
              <a:solidFill>
                <a:srgbClr val="660AC2"/>
              </a:solidFill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0565871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Алфавития</a:t>
            </a:r>
            <a:endParaRPr lang="ru-RU" sz="9600" dirty="0"/>
          </a:p>
        </p:txBody>
      </p:sp>
      <p:pic>
        <p:nvPicPr>
          <p:cNvPr id="6" name="Содержимое 5" descr="крепость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38400" y="1256443"/>
            <a:ext cx="4032000" cy="5601557"/>
          </a:xfrm>
        </p:spPr>
      </p:pic>
      <p:pic>
        <p:nvPicPr>
          <p:cNvPr id="4" name="detskie_pesni_-_pesni_iz_skazki_snezhnaja_koroleva_-_bjut_chas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Рисунок 6" descr="танц винни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4648200"/>
            <a:ext cx="1650000" cy="1980000"/>
          </a:xfrm>
          <a:prstGeom prst="rect">
            <a:avLst/>
          </a:prstGeom>
        </p:spPr>
      </p:pic>
      <p:pic>
        <p:nvPicPr>
          <p:cNvPr id="8" name="Рисунок 7" descr="зайка ани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9000" y="4495800"/>
            <a:ext cx="1086500" cy="1908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fmt_73_paravozik_iz_romawkovo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04800"/>
            <a:ext cx="8496000" cy="6553200"/>
          </a:xfrm>
          <a:prstGeom prst="rect">
            <a:avLst/>
          </a:prstGeom>
        </p:spPr>
      </p:pic>
      <p:pic>
        <p:nvPicPr>
          <p:cNvPr id="6" name="Рисунок 5" descr="солнце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381000"/>
            <a:ext cx="1991613" cy="1687800"/>
          </a:xfrm>
          <a:prstGeom prst="rect">
            <a:avLst/>
          </a:prstGeom>
        </p:spPr>
      </p:pic>
      <p:pic>
        <p:nvPicPr>
          <p:cNvPr id="13" name="zvuk dvizhuschegosya poez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zvuk dvizhuschegosya poezda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репость2.jpg"/>
          <p:cNvPicPr>
            <a:picLocks noChangeAspect="1"/>
          </p:cNvPicPr>
          <p:nvPr/>
        </p:nvPicPr>
        <p:blipFill>
          <a:blip r:embed="rId2" cstate="print">
            <a:lum bright="42000" contrast="-70000"/>
          </a:blip>
          <a:stretch>
            <a:fillRect/>
          </a:stretch>
        </p:blipFill>
        <p:spPr>
          <a:xfrm>
            <a:off x="0" y="990600"/>
            <a:ext cx="9000000" cy="5192298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30780">
            <a:off x="1337459" y="-1076983"/>
            <a:ext cx="8383604" cy="17276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паровоз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38800" y="3048000"/>
            <a:ext cx="2988000" cy="3351167"/>
          </a:xfrm>
        </p:spPr>
      </p:pic>
      <p:sp>
        <p:nvSpPr>
          <p:cNvPr id="4" name="Прямоугольник 3"/>
          <p:cNvSpPr/>
          <p:nvPr/>
        </p:nvSpPr>
        <p:spPr>
          <a:xfrm>
            <a:off x="457200" y="1676400"/>
            <a:ext cx="83908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Станция </a:t>
            </a:r>
            <a:r>
              <a:rPr lang="ru-RU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Вспоминайка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винни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657600"/>
            <a:ext cx="2027520" cy="2880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0200" y="2209800"/>
            <a:ext cx="59436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Чем звук отличается от буквы?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0200" y="2209800"/>
            <a:ext cx="59436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отличить гласный звук от согласного?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343400"/>
            <a:ext cx="9144000" cy="2133600"/>
          </a:xfrm>
          <a:prstGeom prst="rect">
            <a:avLst/>
          </a:prstGeom>
          <a:noFill/>
          <a:ln w="57150" algn="in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00200" y="2209800"/>
            <a:ext cx="59436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Назовите буквы, обозначающие гласные звуки.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00200" y="2209800"/>
            <a:ext cx="59436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Какие буквы могут обозначать два звука?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00200" y="2209800"/>
            <a:ext cx="59436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Какие буквы указывают на мягкость согласного?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00200" y="2209800"/>
            <a:ext cx="59436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Какие буквы всегда обозначают мягкий звук?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00200" y="2209800"/>
            <a:ext cx="59436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Какие буквы не обозначают звука?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05000" y="533400"/>
            <a:ext cx="55444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  <a:latin typeface="Times New Roman" pitchFamily="18" charset="0"/>
                <a:cs typeface="Times New Roman" pitchFamily="18" charset="0"/>
              </a:rPr>
              <a:t>ЛЕНТА БУКВ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126A6"/>
              </a:solidFill>
            </a:endParaRPr>
          </a:p>
        </p:txBody>
      </p:sp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152400"/>
            <a:ext cx="1817687" cy="27701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репость3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41000" contrast="-82000"/>
          </a:blip>
          <a:stretch>
            <a:fillRect/>
          </a:stretch>
        </p:blipFill>
        <p:spPr>
          <a:xfrm>
            <a:off x="1752600" y="0"/>
            <a:ext cx="6107752" cy="6984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7724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3505" y="381000"/>
            <a:ext cx="7720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Станция  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Алфавитово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дев и 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029200"/>
            <a:ext cx="1656000" cy="1656000"/>
          </a:xfrm>
          <a:prstGeom prst="rect">
            <a:avLst/>
          </a:prstGeom>
        </p:spPr>
      </p:pic>
      <p:pic>
        <p:nvPicPr>
          <p:cNvPr id="9" name="Рисунок 8" descr="дев и И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06444">
            <a:off x="7162800" y="1352550"/>
            <a:ext cx="1447800" cy="1447800"/>
          </a:xfrm>
          <a:prstGeom prst="rect">
            <a:avLst/>
          </a:prstGeom>
        </p:spPr>
      </p:pic>
      <p:pic>
        <p:nvPicPr>
          <p:cNvPr id="10" name="Рисунок 9" descr="дев и я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347577">
            <a:off x="207653" y="1274453"/>
            <a:ext cx="1428750" cy="1428750"/>
          </a:xfrm>
          <a:prstGeom prst="rect">
            <a:avLst/>
          </a:prstGeom>
        </p:spPr>
      </p:pic>
      <p:pic>
        <p:nvPicPr>
          <p:cNvPr id="11" name="Рисунок 10" descr="дев и Е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9000" y="5181600"/>
            <a:ext cx="1332000" cy="1332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408</Words>
  <Application>Microsoft Office PowerPoint</Application>
  <PresentationFormat>Экран (4:3)</PresentationFormat>
  <Paragraphs>63</Paragraphs>
  <Slides>25</Slides>
  <Notes>3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Угадайка !</vt:lpstr>
      <vt:lpstr>12 апреля</vt:lpstr>
      <vt:lpstr>                  </vt:lpstr>
      <vt:lpstr>ЦЕЛИ УРОКА :</vt:lpstr>
      <vt:lpstr>Алфавития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Прочитай и выучи!</vt:lpstr>
      <vt:lpstr>Станция «Музыкальная»</vt:lpstr>
      <vt:lpstr>Презентация PowerPoint</vt:lpstr>
      <vt:lpstr>Презентация PowerPoint</vt:lpstr>
      <vt:lpstr>Появление алфавита</vt:lpstr>
      <vt:lpstr>Поинтересуйся</vt:lpstr>
      <vt:lpstr>Презентация PowerPoint</vt:lpstr>
      <vt:lpstr>Подкрепись!</vt:lpstr>
      <vt:lpstr>Физкультминутка</vt:lpstr>
      <vt:lpstr>Презентация PowerPoint</vt:lpstr>
      <vt:lpstr>Презентация PowerPoint</vt:lpstr>
      <vt:lpstr>Презентация PowerPoint</vt:lpstr>
      <vt:lpstr>Презентация PowerPoint</vt:lpstr>
      <vt:lpstr>Волшебный мешочек</vt:lpstr>
      <vt:lpstr> 1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Няша</cp:lastModifiedBy>
  <cp:revision>221</cp:revision>
  <dcterms:modified xsi:type="dcterms:W3CDTF">2016-05-06T12:30:13Z</dcterms:modified>
</cp:coreProperties>
</file>