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3" r:id="rId3"/>
    <p:sldId id="279" r:id="rId4"/>
    <p:sldId id="286" r:id="rId5"/>
    <p:sldId id="289" r:id="rId6"/>
    <p:sldId id="284" r:id="rId7"/>
    <p:sldId id="285" r:id="rId8"/>
    <p:sldId id="280" r:id="rId9"/>
    <p:sldId id="281" r:id="rId10"/>
    <p:sldId id="288" r:id="rId11"/>
    <p:sldId id="290" r:id="rId12"/>
    <p:sldId id="27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16" y="14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ru-RU" sz="2800" b="0" i="0" baseline="0" dirty="0">
                <a:solidFill>
                  <a:srgbClr val="0070C0"/>
                </a:solidFill>
                <a:effectLst/>
              </a:rPr>
              <a:t>Объективность результатов ВПР</a:t>
            </a:r>
            <a:endParaRPr lang="ru-RU" sz="2800" b="0" dirty="0">
              <a:solidFill>
                <a:srgbClr val="0070C0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'1'!$C$17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'1'!$D$16:$U$16</c:f>
              <c:strCache>
                <c:ptCount val="18"/>
                <c:pt idx="0">
                  <c:v>Бокситогорский</c:v>
                </c:pt>
                <c:pt idx="1">
                  <c:v>Волосовский</c:v>
                </c:pt>
                <c:pt idx="2">
                  <c:v>Волховский</c:v>
                </c:pt>
                <c:pt idx="3">
                  <c:v>Всеволожский</c:v>
                </c:pt>
                <c:pt idx="4">
                  <c:v>Выборгский</c:v>
                </c:pt>
                <c:pt idx="5">
                  <c:v>Гатчинский</c:v>
                </c:pt>
                <c:pt idx="6">
                  <c:v>Кингисеппский</c:v>
                </c:pt>
                <c:pt idx="7">
                  <c:v>Киришский</c:v>
                </c:pt>
                <c:pt idx="8">
                  <c:v>Кировский</c:v>
                </c:pt>
                <c:pt idx="9">
                  <c:v>Лодейнопольский</c:v>
                </c:pt>
                <c:pt idx="10">
                  <c:v>Ломоносовский</c:v>
                </c:pt>
                <c:pt idx="11">
                  <c:v>Лужский</c:v>
                </c:pt>
                <c:pt idx="12">
                  <c:v>Подпорожский</c:v>
                </c:pt>
                <c:pt idx="13">
                  <c:v>Приозерский</c:v>
                </c:pt>
                <c:pt idx="14">
                  <c:v>Сланцевский</c:v>
                </c:pt>
                <c:pt idx="15">
                  <c:v>Сосновоборский</c:v>
                </c:pt>
                <c:pt idx="16">
                  <c:v>Тихвинский</c:v>
                </c:pt>
                <c:pt idx="17">
                  <c:v>Тосненский</c:v>
                </c:pt>
              </c:strCache>
            </c:strRef>
          </c:cat>
          <c:val>
            <c:numRef>
              <c:f>'1'!$D$17:$U$17</c:f>
              <c:numCache>
                <c:formatCode>0.0%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0.15</c:v>
                </c:pt>
                <c:pt idx="4">
                  <c:v>0</c:v>
                </c:pt>
                <c:pt idx="5">
                  <c:v>0.13</c:v>
                </c:pt>
                <c:pt idx="6">
                  <c:v>0</c:v>
                </c:pt>
                <c:pt idx="7">
                  <c:v>0.152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0.1</c:v>
                </c:pt>
                <c:pt idx="14">
                  <c:v>0.111</c:v>
                </c:pt>
                <c:pt idx="15">
                  <c:v>0</c:v>
                </c:pt>
                <c:pt idx="16">
                  <c:v>0</c:v>
                </c:pt>
                <c:pt idx="17">
                  <c:v>7.3999999999999996E-2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EF-4F57-83A6-97DBC4CFD98E}"/>
            </c:ext>
          </c:extLst>
        </c:ser>
        <c:ser>
          <c:idx val="1"/>
          <c:order val="1"/>
          <c:tx>
            <c:strRef>
              <c:f>'1'!$C$18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3648559712730333E-17"/>
                  <c:y val="-4.46994003039961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7297119425460667E-17"/>
                  <c:y val="-2.55425144594263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5EF-4F57-83A6-97DBC4CFD98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466852961400411E-3"/>
                  <c:y val="-4.46994003039961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4.46994003039961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4.466852961400411E-3"/>
                  <c:y val="-4.46994003039961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0918847770184267E-16"/>
                  <c:y val="-5.74706575337093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0918847770184267E-16"/>
                  <c:y val="-4.46994003039961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5EF-4F57-83A6-97DBC4CFD98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'1'!$D$16:$U$16</c:f>
              <c:strCache>
                <c:ptCount val="18"/>
                <c:pt idx="0">
                  <c:v>Бокситогорский</c:v>
                </c:pt>
                <c:pt idx="1">
                  <c:v>Волосовский</c:v>
                </c:pt>
                <c:pt idx="2">
                  <c:v>Волховский</c:v>
                </c:pt>
                <c:pt idx="3">
                  <c:v>Всеволожский</c:v>
                </c:pt>
                <c:pt idx="4">
                  <c:v>Выборгский</c:v>
                </c:pt>
                <c:pt idx="5">
                  <c:v>Гатчинский</c:v>
                </c:pt>
                <c:pt idx="6">
                  <c:v>Кингисеппский</c:v>
                </c:pt>
                <c:pt idx="7">
                  <c:v>Киришский</c:v>
                </c:pt>
                <c:pt idx="8">
                  <c:v>Кировский</c:v>
                </c:pt>
                <c:pt idx="9">
                  <c:v>Лодейнопольский</c:v>
                </c:pt>
                <c:pt idx="10">
                  <c:v>Ломоносовский</c:v>
                </c:pt>
                <c:pt idx="11">
                  <c:v>Лужский</c:v>
                </c:pt>
                <c:pt idx="12">
                  <c:v>Подпорожский</c:v>
                </c:pt>
                <c:pt idx="13">
                  <c:v>Приозерский</c:v>
                </c:pt>
                <c:pt idx="14">
                  <c:v>Сланцевский</c:v>
                </c:pt>
                <c:pt idx="15">
                  <c:v>Сосновоборский</c:v>
                </c:pt>
                <c:pt idx="16">
                  <c:v>Тихвинский</c:v>
                </c:pt>
                <c:pt idx="17">
                  <c:v>Тосненский</c:v>
                </c:pt>
              </c:strCache>
            </c:strRef>
          </c:cat>
          <c:val>
            <c:numRef>
              <c:f>'1'!$D$18:$U$18</c:f>
              <c:numCache>
                <c:formatCode>0.00%</c:formatCode>
                <c:ptCount val="18"/>
                <c:pt idx="0">
                  <c:v>8.3000000000000004E-2</c:v>
                </c:pt>
                <c:pt idx="1">
                  <c:v>0</c:v>
                </c:pt>
                <c:pt idx="2">
                  <c:v>0.1</c:v>
                </c:pt>
                <c:pt idx="3">
                  <c:v>0.16669999999999999</c:v>
                </c:pt>
                <c:pt idx="4">
                  <c:v>0</c:v>
                </c:pt>
                <c:pt idx="5">
                  <c:v>2.4299999999999999E-2</c:v>
                </c:pt>
                <c:pt idx="6">
                  <c:v>0.11700000000000001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5.5E-2</c:v>
                </c:pt>
                <c:pt idx="12">
                  <c:v>0.125</c:v>
                </c:pt>
                <c:pt idx="13">
                  <c:v>0.05</c:v>
                </c:pt>
                <c:pt idx="14">
                  <c:v>0</c:v>
                </c:pt>
                <c:pt idx="15">
                  <c:v>0.1</c:v>
                </c:pt>
                <c:pt idx="16">
                  <c:v>0.1111</c:v>
                </c:pt>
                <c:pt idx="17">
                  <c:v>7.3999999999999996E-2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5EF-4F57-83A6-97DBC4CFD98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0219392"/>
        <c:axId val="135530176"/>
      </c:barChart>
      <c:catAx>
        <c:axId val="14021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530176"/>
        <c:crosses val="autoZero"/>
        <c:auto val="1"/>
        <c:lblAlgn val="ctr"/>
        <c:lblOffset val="100"/>
        <c:noMultiLvlLbl val="0"/>
      </c:catAx>
      <c:valAx>
        <c:axId val="135530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219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B4AAA-11A4-4BF9-93F1-1D8D4289EF2A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76875-0135-4279-859E-E9AC3B520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67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76875-0135-4279-859E-E9AC3B5207B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700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C17B-5F40-478F-8B3F-61DEE4250697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4576-87B7-4BDD-BDFE-5B5178F63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75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C17B-5F40-478F-8B3F-61DEE4250697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4576-87B7-4BDD-BDFE-5B5178F63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439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C17B-5F40-478F-8B3F-61DEE4250697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4576-87B7-4BDD-BDFE-5B5178F63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685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C17B-5F40-478F-8B3F-61DEE4250697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4576-87B7-4BDD-BDFE-5B5178F63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287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C17B-5F40-478F-8B3F-61DEE4250697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4576-87B7-4BDD-BDFE-5B5178F63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592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C17B-5F40-478F-8B3F-61DEE4250697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4576-87B7-4BDD-BDFE-5B5178F63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16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C17B-5F40-478F-8B3F-61DEE4250697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4576-87B7-4BDD-BDFE-5B5178F63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58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C17B-5F40-478F-8B3F-61DEE4250697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4576-87B7-4BDD-BDFE-5B5178F63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44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C17B-5F40-478F-8B3F-61DEE4250697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4576-87B7-4BDD-BDFE-5B5178F63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08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C17B-5F40-478F-8B3F-61DEE4250697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4576-87B7-4BDD-BDFE-5B5178F63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32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C17B-5F40-478F-8B3F-61DEE4250697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4576-87B7-4BDD-BDFE-5B5178F63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865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EC17B-5F40-478F-8B3F-61DEE4250697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D4576-87B7-4BDD-BDFE-5B5178F63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91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ioco.ru/Media/Default/Documents/%D0%92%D0%9F%D0%A0-2023/VPR_BI-8_DEMO_2023_%D0%BB%D0%B8%D0%BD%D0%B5%D0%B9%D0%BD%D0%B0%D1%8F.pdf" TargetMode="External"/><Relationship Id="rId2" Type="http://schemas.openxmlformats.org/officeDocument/2006/relationships/hyperlink" Target="https://fioco.ru/Media/Default/Documents/%D0%92%D0%9F%D0%A0-2023/VPR_BI-6_DEMO_2023_%D0%BA%D0%BE%D0%BD%D1%86%D0%B5%D0%BD%D1%82%D1%80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ioco.ru/Media/Default/Documents/%D0%92%D0%9F%D0%A0-2023/VPR_BI-7_DEMO_2023.pdf" TargetMode="External"/><Relationship Id="rId5" Type="http://schemas.openxmlformats.org/officeDocument/2006/relationships/hyperlink" Target="https://fioco.ru/Media/Default/Documents/%D0%92%D0%9F%D0%A0-2023/VPR_BI-6_DEMO_2023_%D0%BB%D0%B8%D0%BD%D0%B5%D0%B9%D0%BD%D0%B0%D1%8F.pdf" TargetMode="External"/><Relationship Id="rId4" Type="http://schemas.openxmlformats.org/officeDocument/2006/relationships/hyperlink" Target="https://fioco.ru/Media/Default/Documents/%D0%92%D0%9F%D0%A0-2023/VPR_BI-8_DEMO_2023_%D0%BA%D0%BE%D0%BD%D1%86%D0%B5%D0%BD%D1%82%D1%80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66901" y="145542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О подготовке к проведению Всероссийских проверочных работ в общеобразовательных организациях Ленинградской области 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в 2024 году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58026" y="4816475"/>
            <a:ext cx="4424362" cy="1655762"/>
          </a:xfrm>
        </p:spPr>
        <p:txBody>
          <a:bodyPr>
            <a:normAutofit fontScale="77500" lnSpcReduction="20000"/>
          </a:bodyPr>
          <a:lstStyle/>
          <a:p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Михайлюк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Людмила Геннадьевна, начальник сектора управления качеством образования департамента надзора,  контроля, оценки качества и правового обеспечения в сфере образования   комитета общего и профессионального образования Ленинградской области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6888" y="291366"/>
            <a:ext cx="10134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КОМИТЕТ ОБЩЕГО И ПРОФЕССИОНАЛЬНОГО  </a:t>
            </a:r>
            <a:r>
              <a:rPr lang="ru-RU" sz="2000" b="1" dirty="0">
                <a:solidFill>
                  <a:srgbClr val="002060"/>
                </a:solidFill>
              </a:rPr>
              <a:t>О</a:t>
            </a:r>
            <a:r>
              <a:rPr lang="ru-RU" sz="2000" b="1" dirty="0" smtClean="0">
                <a:solidFill>
                  <a:srgbClr val="002060"/>
                </a:solidFill>
              </a:rPr>
              <a:t>БРАЗОВАНИЯ ЛЕНИНГРАДСКОЙ ОБЛАСТИ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11" y="51448"/>
            <a:ext cx="2195736" cy="1729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4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381FD965-81FE-4930-AC6A-17AF75F56D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4846549"/>
              </p:ext>
            </p:extLst>
          </p:nvPr>
        </p:nvGraphicFramePr>
        <p:xfrm>
          <a:off x="609600" y="211138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1488" y="4729162"/>
            <a:ext cx="112442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/>
            <a:r>
              <a:rPr lang="ru-RU" sz="2400" dirty="0" smtClean="0"/>
              <a:t>Для осуществления проверки работ обучающихся в школах, где выявлены признаки необъективного оценивания создаются </a:t>
            </a:r>
            <a:r>
              <a:rPr lang="ru-RU" sz="2400" b="1" dirty="0" smtClean="0"/>
              <a:t>МУНИЦИПАЛЬНЫЕ ПРЕДМЕТНЫЕ  КОМИССИИ.</a:t>
            </a:r>
          </a:p>
          <a:p>
            <a:pPr indent="542925"/>
            <a:r>
              <a:rPr lang="ru-RU" sz="2400" dirty="0" smtClean="0"/>
              <a:t>В состав муниципальных предметных комиссий включаются учителя-предметники, прошедшие обучение по </a:t>
            </a:r>
            <a:r>
              <a:rPr lang="ru-RU" sz="2400" dirty="0" err="1" smtClean="0"/>
              <a:t>критериальному</a:t>
            </a:r>
            <a:r>
              <a:rPr lang="ru-RU" sz="2400" dirty="0" smtClean="0"/>
              <a:t> оцениванию.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29994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gimnasia21.ru/wp-content/uploads/2023/01/%D0%92%D0%9F%D0%A0-%D0%91%D0%A3%D0%9A%D0%9B%D0%95%D0%A2-2-%D1%80%D0%BE%D0%B4%D0%B8%D1%82%D0%B5%D0%BB%D1%8F%D0%B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6" y="767104"/>
            <a:ext cx="10144125" cy="51292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85899" y="128588"/>
            <a:ext cx="9415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Информационно-разъяснительная работа с родителями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71976" y="1085850"/>
            <a:ext cx="3200400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7175" y="6011613"/>
            <a:ext cx="116800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Письмо комитета общего и профессионального образования Ленинградской области от 01 февраля 2024 года </a:t>
            </a:r>
            <a:b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№ 19-4092/2024 «О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формировании позитивного отношения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объективной оценке образовательных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результатов»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129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981200" y="1152445"/>
            <a:ext cx="82296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  <p:pic>
        <p:nvPicPr>
          <p:cNvPr id="5122" name="Picture 2" descr="https://sho_maya.karm.zabedu.ru/wp-content/uploads/2022/03/img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2" t="6886" r="20117" b="27817"/>
          <a:stretch/>
        </p:blipFill>
        <p:spPr bwMode="auto">
          <a:xfrm>
            <a:off x="3845718" y="1928811"/>
            <a:ext cx="4500563" cy="344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ьная выноска 3"/>
          <p:cNvSpPr/>
          <p:nvPr/>
        </p:nvSpPr>
        <p:spPr>
          <a:xfrm rot="10636416">
            <a:off x="4929186" y="2728912"/>
            <a:ext cx="685800" cy="51435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53293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313" y="1557337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/>
              <a:t>Всероссийские проверочные работы в 2024 году будут проведены </a:t>
            </a:r>
          </a:p>
          <a:p>
            <a:pPr marL="0" indent="0">
              <a:buNone/>
            </a:pPr>
            <a:r>
              <a:rPr lang="ru-RU" sz="3200" dirty="0"/>
              <a:t>в следующие сроки:</a:t>
            </a:r>
          </a:p>
          <a:p>
            <a:r>
              <a:rPr lang="ru-RU" sz="3200" dirty="0"/>
              <a:t>- </a:t>
            </a:r>
            <a:r>
              <a:rPr lang="ru-RU" sz="3200" b="1" dirty="0"/>
              <a:t>с 1 марта по 22 марта 2024 года </a:t>
            </a:r>
            <a:r>
              <a:rPr lang="ru-RU" sz="3200" dirty="0"/>
              <a:t>– 11 классы (в режиме апробации);</a:t>
            </a:r>
          </a:p>
          <a:p>
            <a:r>
              <a:rPr lang="ru-RU" sz="3200" dirty="0"/>
              <a:t>- </a:t>
            </a:r>
            <a:r>
              <a:rPr lang="ru-RU" sz="3200" b="1" dirty="0"/>
              <a:t>с 19 марта по 17 мая 2024 года </a:t>
            </a:r>
            <a:r>
              <a:rPr lang="ru-RU" sz="3200" dirty="0"/>
              <a:t>– 4-8 классы (в штатном режиме).</a:t>
            </a:r>
          </a:p>
          <a:p>
            <a:pPr marL="0" indent="0" algn="just">
              <a:buNone/>
            </a:pPr>
            <a:r>
              <a:rPr lang="ru-RU" sz="3200" dirty="0"/>
              <a:t>Конкретные даты проведения ВПР определяются образовательной организацией </a:t>
            </a:r>
            <a:r>
              <a:rPr lang="ru-RU" sz="3200" dirty="0" smtClean="0"/>
              <a:t>самостоятельно (с учетом рекомендаций комитета).</a:t>
            </a:r>
            <a:endParaRPr lang="ru-RU" sz="3200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442913"/>
            <a:ext cx="745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Сроки проведения ВПР в 2024 году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5" name="Половина рамки 4"/>
          <p:cNvSpPr/>
          <p:nvPr/>
        </p:nvSpPr>
        <p:spPr>
          <a:xfrm rot="13632592">
            <a:off x="9522281" y="2471738"/>
            <a:ext cx="985837" cy="371475"/>
          </a:xfrm>
          <a:prstGeom prst="half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2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359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Нормативно-правовые основания </a:t>
            </a:r>
            <a:r>
              <a:rPr lang="ru-RU" sz="2400" dirty="0">
                <a:solidFill>
                  <a:srgbClr val="0070C0"/>
                </a:solidFill>
                <a:latin typeface="+mn-lt"/>
              </a:rPr>
              <a:t>проведения 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+mn-lt"/>
              </a:rPr>
            </a:b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Всероссийских </a:t>
            </a:r>
            <a:r>
              <a:rPr lang="ru-RU" sz="2400" dirty="0">
                <a:solidFill>
                  <a:srgbClr val="0070C0"/>
                </a:solidFill>
                <a:latin typeface="+mn-lt"/>
              </a:rPr>
              <a:t>проверочных работ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+mn-lt"/>
              </a:rPr>
            </a:br>
            <a:endParaRPr lang="ru-RU" sz="10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05" y="828681"/>
            <a:ext cx="2110138" cy="252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033" y="805402"/>
            <a:ext cx="2305050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6" t="14059" r="29777" b="6448"/>
          <a:stretch/>
        </p:blipFill>
        <p:spPr bwMode="auto">
          <a:xfrm>
            <a:off x="8956207" y="732550"/>
            <a:ext cx="2251075" cy="24460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6"/>
          <a:srcRect l="30384" t="13849" r="32275" b="4545"/>
          <a:stretch/>
        </p:blipFill>
        <p:spPr bwMode="auto">
          <a:xfrm>
            <a:off x="6627238" y="3704117"/>
            <a:ext cx="1567690" cy="22001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7"/>
          <a:srcRect l="29077" t="13743" r="31272" b="3594"/>
          <a:stretch/>
        </p:blipFill>
        <p:spPr bwMode="auto">
          <a:xfrm>
            <a:off x="472367" y="3591087"/>
            <a:ext cx="1581303" cy="24262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8"/>
          <a:srcRect l="29789" t="14695" r="31123" b="4489"/>
          <a:stretch/>
        </p:blipFill>
        <p:spPr bwMode="auto">
          <a:xfrm>
            <a:off x="10011984" y="3482528"/>
            <a:ext cx="1788541" cy="24217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9"/>
          <a:srcRect l="28928" t="13673" r="31181" b="3775"/>
          <a:stretch/>
        </p:blipFill>
        <p:spPr bwMode="auto">
          <a:xfrm>
            <a:off x="3474139" y="3650341"/>
            <a:ext cx="1697433" cy="23077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4479" y="6186622"/>
            <a:ext cx="11328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https://edu.lenobl.ru/ru/upravlenie-obrazovaniem/departament-nadzora-i-kontrolja/upravlenie-kachestvom-obrazovanija/vserossijskie-proverochnye-raboty/</a:t>
            </a:r>
            <a:endParaRPr lang="ru-RU" sz="1600" b="1" dirty="0"/>
          </a:p>
        </p:txBody>
      </p:sp>
      <p:pic>
        <p:nvPicPr>
          <p:cNvPr id="12" name="Picture 2" descr="https://avatars.mds.yandex.net/i?id=a6584bae65439178a2c3d1e23f44826eba2ef634-10639912-images-thumbs&amp;n=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190"/>
            <a:ext cx="1898095" cy="126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80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009650"/>
            <a:ext cx="10539412" cy="5848350"/>
          </a:xfrm>
        </p:spPr>
        <p:txBody>
          <a:bodyPr>
            <a:normAutofit/>
          </a:bodyPr>
          <a:lstStyle/>
          <a:p>
            <a:pPr marL="9017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класс - русский язык,   математика,   окружающий мир;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5 класс - русский язык,   математика,   история,  биология;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6 класс - русский язык,   математика,   </a:t>
            </a: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история,  биология, география, обществознание;</a:t>
            </a:r>
            <a:endParaRPr lang="ru-RU" sz="2400" i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7 класс - русский язык,   математика,   </a:t>
            </a: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история,  биология, география, обществознание, физика.</a:t>
            </a:r>
            <a:endParaRPr lang="ru-RU" sz="2400" i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8 класс - русский язык,   математика</a:t>
            </a: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  история,  биология, география, обществознание, физика, химия;</a:t>
            </a:r>
            <a:endParaRPr lang="ru-RU" sz="2400" i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 класс - история,  биология, география, физика, химия.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Единая проверочная работа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социально-гуманитарным учебным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предметам (выборочно)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487" y="55543"/>
            <a:ext cx="108537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  <a:ea typeface="Times New Roman" panose="02020603050405020304" pitchFamily="18" charset="0"/>
              </a:rPr>
              <a:t>Проведение ВПР в 4-8  и 11 классах </a:t>
            </a:r>
          </a:p>
          <a:p>
            <a:pPr algn="ctr"/>
            <a:r>
              <a:rPr lang="ru-RU" sz="2800" dirty="0">
                <a:solidFill>
                  <a:srgbClr val="0070C0"/>
                </a:solidFill>
                <a:ea typeface="Times New Roman" panose="02020603050405020304" pitchFamily="18" charset="0"/>
              </a:rPr>
              <a:t>предусмотрено по следующим предметам:</a:t>
            </a:r>
          </a:p>
        </p:txBody>
      </p:sp>
    </p:spTree>
    <p:extLst>
      <p:ext uri="{BB962C8B-B14F-4D97-AF65-F5344CB8AC3E}">
        <p14:creationId xmlns:p14="http://schemas.microsoft.com/office/powerpoint/2010/main" val="69619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28637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Особенности проведения ВПР в 2024 году</a:t>
            </a:r>
            <a:endParaRPr lang="ru-RU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9131" y="671513"/>
            <a:ext cx="10853737" cy="5191125"/>
          </a:xfrm>
        </p:spPr>
        <p:txBody>
          <a:bodyPr>
            <a:noAutofit/>
          </a:bodyPr>
          <a:lstStyle/>
          <a:p>
            <a:r>
              <a:rPr lang="ru-RU" dirty="0"/>
              <a:t>ВПР в параллели 6,7,8 классов проводятся для каждого класса </a:t>
            </a:r>
            <a:r>
              <a:rPr lang="ru-RU" i="1" dirty="0">
                <a:solidFill>
                  <a:srgbClr val="0070C0"/>
                </a:solidFill>
              </a:rPr>
              <a:t>по двум предметам </a:t>
            </a:r>
            <a:r>
              <a:rPr lang="ru-RU" b="1" i="1" dirty="0" smtClean="0">
                <a:solidFill>
                  <a:srgbClr val="0070C0"/>
                </a:solidFill>
              </a:rPr>
              <a:t>на </a:t>
            </a:r>
            <a:r>
              <a:rPr lang="ru-RU" b="1" i="1" dirty="0">
                <a:solidFill>
                  <a:srgbClr val="0070C0"/>
                </a:solidFill>
              </a:rPr>
              <a:t>основе случайного выбора</a:t>
            </a:r>
            <a:r>
              <a:rPr lang="ru-RU" i="1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Проведение проверочных </a:t>
            </a:r>
            <a:r>
              <a:rPr lang="ru-RU" dirty="0"/>
              <a:t>работ </a:t>
            </a:r>
            <a:r>
              <a:rPr lang="ru-RU" u="sng" dirty="0"/>
              <a:t>с контролем объективности </a:t>
            </a:r>
            <a:r>
              <a:rPr lang="ru-RU" u="sng" dirty="0" smtClean="0"/>
              <a:t>результатов:</a:t>
            </a:r>
          </a:p>
          <a:p>
            <a:pPr>
              <a:buFontTx/>
              <a:buChar char="-"/>
            </a:pPr>
            <a:r>
              <a:rPr lang="ru-RU" dirty="0" smtClean="0"/>
              <a:t>в </a:t>
            </a:r>
            <a:r>
              <a:rPr lang="ru-RU" dirty="0"/>
              <a:t>4-6 классах по учебным предметам «Русский язык» и «Математика</a:t>
            </a:r>
            <a:r>
              <a:rPr lang="ru-RU" dirty="0" smtClean="0"/>
              <a:t>»;</a:t>
            </a:r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dirty="0"/>
              <a:t>в 11 классах по единой проверочной работе по социально-гуманитарным учебным </a:t>
            </a:r>
            <a:r>
              <a:rPr lang="ru-RU" dirty="0" smtClean="0"/>
              <a:t>предметам.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Выборка школ осуществляется </a:t>
            </a:r>
            <a:r>
              <a:rPr lang="ru-RU" dirty="0" err="1" smtClean="0">
                <a:solidFill>
                  <a:srgbClr val="FF0000"/>
                </a:solidFill>
              </a:rPr>
              <a:t>Рособрнадзором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</a:p>
          <a:p>
            <a:pPr marL="0" indent="0">
              <a:buNone/>
            </a:pPr>
            <a:r>
              <a:rPr lang="ru-RU" dirty="0" smtClean="0"/>
              <a:t>Информация в регионы будет направлена </a:t>
            </a:r>
            <a:r>
              <a:rPr lang="ru-RU" b="1" u="sng" dirty="0" smtClean="0"/>
              <a:t>не позднее 27 февраля 2024 года.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288160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7962"/>
            <a:ext cx="10515600" cy="5635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Особенности проведения ВПР в 2024 году</a:t>
            </a:r>
            <a:endParaRPr lang="ru-RU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985838"/>
            <a:ext cx="11430000" cy="519112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При проведении ВПР по истории, биологии, </a:t>
            </a:r>
            <a:r>
              <a:rPr lang="ru-RU" dirty="0" smtClean="0"/>
              <a:t>географии, обществознанию  в </a:t>
            </a:r>
            <a:r>
              <a:rPr lang="ru-RU" dirty="0"/>
              <a:t>5,6,7,8 классах образовательным организациям будет предоставлена альтернативная </a:t>
            </a:r>
            <a:r>
              <a:rPr lang="ru-RU" u="sng" dirty="0"/>
              <a:t>возможность выполнения работ в компьютерной форме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b="1" u="sng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t="23954" r="4597" b="7034"/>
          <a:stretch/>
        </p:blipFill>
        <p:spPr bwMode="auto">
          <a:xfrm>
            <a:off x="838200" y="2257425"/>
            <a:ext cx="11149013" cy="41338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827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7962"/>
            <a:ext cx="10515600" cy="5635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Особенности проведения ВПР в 2024 году</a:t>
            </a:r>
            <a:endParaRPr lang="ru-RU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85838"/>
            <a:ext cx="10948988" cy="5191125"/>
          </a:xfrm>
        </p:spPr>
        <p:txBody>
          <a:bodyPr/>
          <a:lstStyle/>
          <a:p>
            <a:pPr marL="0" indent="0">
              <a:buNone/>
            </a:pPr>
            <a:r>
              <a:rPr lang="ru-RU" u="sng" dirty="0" smtClean="0"/>
              <a:t> </a:t>
            </a:r>
            <a:r>
              <a:rPr lang="ru-RU" dirty="0" smtClean="0"/>
              <a:t>В  </a:t>
            </a:r>
            <a:r>
              <a:rPr lang="ru-RU" dirty="0"/>
              <a:t>2024 году </a:t>
            </a:r>
            <a:r>
              <a:rPr lang="ru-RU" b="1" u="sng" dirty="0"/>
              <a:t>не проводятся </a:t>
            </a:r>
            <a:r>
              <a:rPr lang="ru-RU" dirty="0"/>
              <a:t>проверочные работы   по учебному предмету «География» в 10 классе и по учебному предмету «Иностранный язык» в 7 и 11 классах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ВАЖНО!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Для обучающихся 7 и 8 классов проводится ВПР по математике и физике на углубленном уровне.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Эти </a:t>
            </a:r>
            <a:r>
              <a:rPr lang="ru-RU" dirty="0"/>
              <a:t>работы проводятся </a:t>
            </a:r>
            <a:r>
              <a:rPr lang="ru-RU" sz="3600" u="sng" dirty="0"/>
              <a:t>в классах с углубленным изучением предмета</a:t>
            </a:r>
            <a:r>
              <a:rPr lang="ru-RU" sz="3600" u="sng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962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213" y="222250"/>
            <a:ext cx="10515600" cy="50641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Организационные мероприятия</a:t>
            </a:r>
            <a:endParaRPr lang="ru-RU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8213" y="900114"/>
            <a:ext cx="10515600" cy="5386386"/>
          </a:xfrm>
        </p:spPr>
        <p:txBody>
          <a:bodyPr>
            <a:normAutofit/>
          </a:bodyPr>
          <a:lstStyle/>
          <a:p>
            <a:pPr marL="0" indent="542925">
              <a:buAutoNum type="arabicPeriod"/>
            </a:pPr>
            <a:r>
              <a:rPr lang="ru-RU" sz="3200" b="1" dirty="0"/>
              <a:t>Формировани</a:t>
            </a:r>
            <a:r>
              <a:rPr lang="ru-RU" sz="3200" dirty="0"/>
              <a:t>е заявки на участие в ВПР в 2024 году. Срок - </a:t>
            </a:r>
            <a:r>
              <a:rPr lang="ru-RU" sz="3200" b="1" u="sng" dirty="0">
                <a:solidFill>
                  <a:srgbClr val="FF0000"/>
                </a:solidFill>
              </a:rPr>
              <a:t>до 09 февраля 2024 года</a:t>
            </a:r>
            <a:r>
              <a:rPr lang="ru-RU" sz="3200" dirty="0" smtClean="0"/>
              <a:t>.</a:t>
            </a:r>
          </a:p>
          <a:p>
            <a:pPr marL="0" indent="542925">
              <a:buNone/>
            </a:pPr>
            <a:r>
              <a:rPr lang="ru-RU" sz="3200" dirty="0" smtClean="0"/>
              <a:t>2. </a:t>
            </a:r>
            <a:r>
              <a:rPr lang="ru-RU" sz="3200" b="1" dirty="0" smtClean="0"/>
              <a:t>Обновление</a:t>
            </a:r>
            <a:r>
              <a:rPr lang="ru-RU" sz="3200" dirty="0" smtClean="0"/>
              <a:t> </a:t>
            </a:r>
            <a:r>
              <a:rPr lang="ru-RU" sz="3200" dirty="0"/>
              <a:t>информации об общеобразовательных организациях в федеральной информационной системе «Оценка качества образования» (далее – ФИС </a:t>
            </a:r>
            <a:r>
              <a:rPr lang="ru-RU" sz="3200" dirty="0" smtClean="0"/>
              <a:t>ОКО). Срок - </a:t>
            </a:r>
            <a:r>
              <a:rPr lang="ru-RU" sz="3200" u="sng" dirty="0" smtClean="0"/>
              <a:t>не </a:t>
            </a:r>
            <a:r>
              <a:rPr lang="ru-RU" sz="3200" u="sng" dirty="0"/>
              <a:t>позднее 15 февраля 2024 </a:t>
            </a:r>
            <a:r>
              <a:rPr lang="ru-RU" sz="3200" u="sng" dirty="0" smtClean="0"/>
              <a:t>года</a:t>
            </a:r>
            <a:r>
              <a:rPr lang="ru-RU" sz="3200" dirty="0" smtClean="0"/>
              <a:t>.</a:t>
            </a:r>
          </a:p>
          <a:p>
            <a:pPr marL="0" indent="542925">
              <a:buNone/>
            </a:pPr>
            <a:r>
              <a:rPr lang="ru-RU" sz="3200" dirty="0" smtClean="0"/>
              <a:t>3. </a:t>
            </a:r>
            <a:r>
              <a:rPr lang="ru-RU" sz="3200" b="1" dirty="0" smtClean="0"/>
              <a:t>Регистрация</a:t>
            </a:r>
            <a:r>
              <a:rPr lang="ru-RU" sz="3200" dirty="0" smtClean="0"/>
              <a:t> новых школ в базе ФИС </a:t>
            </a:r>
            <a:r>
              <a:rPr lang="ru-RU" sz="3200" dirty="0"/>
              <a:t>ОКО.  </a:t>
            </a:r>
            <a:r>
              <a:rPr lang="ru-RU" sz="3200" dirty="0" smtClean="0"/>
              <a:t>Срок </a:t>
            </a:r>
            <a:r>
              <a:rPr lang="ru-RU" sz="3200" dirty="0"/>
              <a:t>- </a:t>
            </a:r>
            <a:r>
              <a:rPr lang="ru-RU" sz="3200" u="sng" dirty="0"/>
              <a:t>не позднее 15 февраля 2024 года</a:t>
            </a:r>
            <a:r>
              <a:rPr lang="ru-RU" sz="3200" u="sng" dirty="0" smtClean="0"/>
              <a:t>.</a:t>
            </a:r>
          </a:p>
          <a:p>
            <a:pPr marL="0" indent="542925">
              <a:buNone/>
            </a:pPr>
            <a:r>
              <a:rPr lang="ru-RU" sz="3200" dirty="0" smtClean="0"/>
              <a:t>4. </a:t>
            </a:r>
            <a:r>
              <a:rPr lang="ru-RU" sz="3200" b="1" dirty="0" smtClean="0"/>
              <a:t>Заполнение</a:t>
            </a:r>
            <a:r>
              <a:rPr lang="ru-RU" sz="3200" dirty="0" smtClean="0"/>
              <a:t> формы </a:t>
            </a:r>
            <a:r>
              <a:rPr lang="ru-RU" sz="3200" dirty="0"/>
              <a:t>сбора расписания (следующий этап сбора сведений в рамках ВПР 2024</a:t>
            </a:r>
            <a:r>
              <a:rPr lang="ru-RU" sz="3200" dirty="0" smtClean="0"/>
              <a:t>) – </a:t>
            </a:r>
            <a:r>
              <a:rPr lang="ru-RU" sz="3200" u="sng" dirty="0" smtClean="0"/>
              <a:t>до 22 февраля 2024 года</a:t>
            </a:r>
            <a:r>
              <a:rPr lang="ru-RU" sz="3200" u="sng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4080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2983205"/>
              </p:ext>
            </p:extLst>
          </p:nvPr>
        </p:nvGraphicFramePr>
        <p:xfrm>
          <a:off x="642936" y="2071687"/>
          <a:ext cx="9915525" cy="3455670"/>
        </p:xfrm>
        <a:graphic>
          <a:graphicData uri="http://schemas.openxmlformats.org/drawingml/2006/table">
            <a:tbl>
              <a:tblPr/>
              <a:tblGrid>
                <a:gridCol w="3305175"/>
                <a:gridCol w="3305175"/>
                <a:gridCol w="3305175"/>
              </a:tblGrid>
              <a:tr h="270048">
                <a:tc>
                  <a:txBody>
                    <a:bodyPr/>
                    <a:lstStyle/>
                    <a:p>
                      <a:r>
                        <a:rPr lang="ru-RU" b="1" dirty="0">
                          <a:effectLst/>
                        </a:rPr>
                        <a:t>Класс/модель</a:t>
                      </a:r>
                      <a:endParaRPr lang="ru-RU" b="0" dirty="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>
                          <a:effectLst/>
                        </a:rPr>
                        <a:t>КОНЦЕНТРИЧЕСКАЯ</a:t>
                      </a:r>
                      <a:endParaRPr lang="ru-RU" b="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>
                          <a:effectLst/>
                        </a:rPr>
                        <a:t>ЛИНЕЙНАЯ</a:t>
                      </a:r>
                      <a:endParaRPr lang="ru-RU" b="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A"/>
                    </a:solidFill>
                  </a:tcPr>
                </a:tc>
              </a:tr>
              <a:tr h="270048">
                <a:tc>
                  <a:txBody>
                    <a:bodyPr/>
                    <a:lstStyle/>
                    <a:p>
                      <a:r>
                        <a:rPr lang="ru-RU" b="0">
                          <a:effectLst/>
                        </a:rPr>
                        <a:t>6 класс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>
                          <a:effectLst/>
                        </a:rPr>
                        <a:t>Растения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>
                          <a:effectLst/>
                        </a:rPr>
                        <a:t>Растения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0048">
                <a:tc>
                  <a:txBody>
                    <a:bodyPr/>
                    <a:lstStyle/>
                    <a:p>
                      <a:r>
                        <a:rPr lang="ru-RU" b="0">
                          <a:effectLst/>
                        </a:rPr>
                        <a:t>7 класс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effectLst/>
                        </a:rPr>
                        <a:t>Животные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effectLst/>
                        </a:rPr>
                        <a:t>Растения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0048">
                <a:tc>
                  <a:txBody>
                    <a:bodyPr/>
                    <a:lstStyle/>
                    <a:p>
                      <a:r>
                        <a:rPr lang="ru-RU" b="0">
                          <a:effectLst/>
                        </a:rPr>
                        <a:t>8 класс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effectLst/>
                        </a:rPr>
                        <a:t>Человек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>
                          <a:effectLst/>
                        </a:rPr>
                        <a:t>Животные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4461">
                <a:tc>
                  <a:txBody>
                    <a:bodyPr/>
                    <a:lstStyle/>
                    <a:p>
                      <a:r>
                        <a:rPr lang="ru-RU" b="0" dirty="0">
                          <a:effectLst/>
                        </a:rPr>
                        <a:t>Выбор в </a:t>
                      </a:r>
                      <a:r>
                        <a:rPr lang="ru-RU" b="0" dirty="0" smtClean="0">
                          <a:effectLst/>
                        </a:rPr>
                        <a:t>заявке</a:t>
                      </a:r>
                    </a:p>
                    <a:p>
                      <a:r>
                        <a:rPr lang="ru-RU" sz="1000" b="0" dirty="0" err="1" smtClean="0">
                          <a:effectLst/>
                        </a:rPr>
                        <a:t>Справочно</a:t>
                      </a:r>
                      <a:r>
                        <a:rPr lang="ru-RU" sz="1000" b="0" dirty="0" smtClean="0">
                          <a:effectLst/>
                        </a:rPr>
                        <a:t>: Новый ФГОС ООО предусматривает возможность изучения биологии по концентрическому и линейному подходам. Концентрический подход предполагает изучение биологии с 5 по 9 класс с завершением курса разделом «Биология. Общие закономерности». Линейный подход предусматривает изучение биологии с 5 по 9 класс с тематическим включением материала общебиологического плана в разделы, где данная информация изучается в том или ином классе.</a:t>
                      </a:r>
                    </a:p>
                    <a:p>
                      <a:endParaRPr lang="ru-RU" b="0" dirty="0">
                        <a:effectLst/>
                      </a:endParaRPr>
                    </a:p>
                  </a:txBody>
                  <a:tcPr marL="47625" marR="47625" marT="28575" marB="28575">
                    <a:lnL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rgbClr val="4A759D"/>
                          </a:solidFill>
                          <a:effectLst/>
                          <a:hlinkClick r:id="rId2"/>
                        </a:rPr>
                        <a:t>6 класс – концентрическая</a:t>
                      </a:r>
                      <a:endParaRPr lang="ru-RU" b="0" dirty="0">
                        <a:effectLst/>
                      </a:endParaRPr>
                    </a:p>
                    <a:p>
                      <a:r>
                        <a:rPr lang="ru-RU" b="0" dirty="0">
                          <a:solidFill>
                            <a:srgbClr val="4A759D"/>
                          </a:solidFill>
                          <a:effectLst/>
                          <a:hlinkClick r:id="rId3"/>
                        </a:rPr>
                        <a:t>7 класс – концентрическая (по программе 8 класса, линейная программа)</a:t>
                      </a:r>
                      <a:endParaRPr lang="ru-RU" b="0" dirty="0">
                        <a:effectLst/>
                      </a:endParaRPr>
                    </a:p>
                    <a:p>
                      <a:r>
                        <a:rPr lang="ru-RU" b="0" dirty="0">
                          <a:solidFill>
                            <a:srgbClr val="4A759D"/>
                          </a:solidFill>
                          <a:effectLst/>
                          <a:hlinkClick r:id="rId4"/>
                        </a:rPr>
                        <a:t>8 класс – концентрическая</a:t>
                      </a:r>
                      <a:endParaRPr lang="ru-RU" b="0" dirty="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rgbClr val="4A759D"/>
                          </a:solidFill>
                          <a:effectLst/>
                          <a:hlinkClick r:id="rId5"/>
                        </a:rPr>
                        <a:t>6 класс – линейная</a:t>
                      </a:r>
                      <a:endParaRPr lang="ru-RU" b="0" dirty="0">
                        <a:effectLst/>
                      </a:endParaRPr>
                    </a:p>
                    <a:p>
                      <a:r>
                        <a:rPr lang="ru-RU" b="0" dirty="0">
                          <a:solidFill>
                            <a:srgbClr val="4A759D"/>
                          </a:solidFill>
                          <a:effectLst/>
                          <a:hlinkClick r:id="rId6"/>
                        </a:rPr>
                        <a:t>7 класс – линейная (по программе 7 класса)</a:t>
                      </a:r>
                      <a:endParaRPr lang="ru-RU" b="0" dirty="0">
                        <a:effectLst/>
                      </a:endParaRPr>
                    </a:p>
                    <a:p>
                      <a:r>
                        <a:rPr lang="ru-RU" b="0" dirty="0">
                          <a:solidFill>
                            <a:srgbClr val="4A759D"/>
                          </a:solidFill>
                          <a:effectLst/>
                          <a:hlinkClick r:id="rId3"/>
                        </a:rPr>
                        <a:t>8 класс – линейная</a:t>
                      </a:r>
                      <a:endParaRPr lang="ru-RU" b="0" dirty="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CF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64332" y="0"/>
            <a:ext cx="114728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</a:rPr>
              <a:t>Формирование заявки на участие в ВПР </a:t>
            </a:r>
            <a:r>
              <a:rPr lang="ru-RU" sz="2800" dirty="0" smtClean="0">
                <a:solidFill>
                  <a:srgbClr val="0070C0"/>
                </a:solidFill>
              </a:rPr>
              <a:t>2024 по учебному предмету «Биология»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7169" y="881451"/>
            <a:ext cx="11630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Golos text"/>
              </a:rPr>
              <a:t>По Биологии в 6, 7 и 8 классах варианты контрольных измерительных материалов обозначены следующим образом: концентрическая и линейная в 6 классе, концентрическая (по программе 8 класса, линейная программа) и линейная (по программе 7 класса) в 7 классе, концентрическая и линейная в 8 классе.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99" y="5562775"/>
            <a:ext cx="107870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Golos text"/>
              </a:rPr>
              <a:t>При заполнении столбца убедитесь, что изучаемая программа выбрана верно, </a:t>
            </a:r>
            <a:r>
              <a:rPr lang="ru-RU" b="1" u="sng" dirty="0">
                <a:solidFill>
                  <a:srgbClr val="FF0000"/>
                </a:solidFill>
                <a:latin typeface="Golos text"/>
              </a:rPr>
              <a:t>согласуйте решение с учителем по предмету</a:t>
            </a:r>
            <a:r>
              <a:rPr lang="ru-RU" b="1" dirty="0">
                <a:solidFill>
                  <a:srgbClr val="FF0000"/>
                </a:solidFill>
                <a:latin typeface="Golos text"/>
              </a:rPr>
              <a:t>, подробно ознакомьтесь с описанием и образцами материалов, которые будут предоставлены для проведения ВПР в Вашей ОО.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119152"/>
            <a:ext cx="8858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!</a:t>
            </a:r>
            <a:endParaRPr lang="ru-RU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06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772</Words>
  <Application>Microsoft Office PowerPoint</Application>
  <PresentationFormat>Произвольный</PresentationFormat>
  <Paragraphs>79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 подготовке к проведению Всероссийских проверочных работ в общеобразовательных организациях Ленинградской области  в 2024 году</vt:lpstr>
      <vt:lpstr>Презентация PowerPoint</vt:lpstr>
      <vt:lpstr>Нормативно-правовые основания проведения  Всероссийских проверочных работ  </vt:lpstr>
      <vt:lpstr>Презентация PowerPoint</vt:lpstr>
      <vt:lpstr>Особенности проведения ВПР в 2024 году</vt:lpstr>
      <vt:lpstr>Особенности проведения ВПР в 2024 году</vt:lpstr>
      <vt:lpstr>Особенности проведения ВПР в 2024 году</vt:lpstr>
      <vt:lpstr>Организационные мероприятия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работы Ленинградской области по повышению качества образования в школах с низкими образовательными результатами</dc:title>
  <dc:creator>Привет</dc:creator>
  <cp:lastModifiedBy>Людмила Геннадьевна Михайлюк</cp:lastModifiedBy>
  <cp:revision>44</cp:revision>
  <dcterms:created xsi:type="dcterms:W3CDTF">2024-01-31T20:21:06Z</dcterms:created>
  <dcterms:modified xsi:type="dcterms:W3CDTF">2024-02-08T06:32:04Z</dcterms:modified>
</cp:coreProperties>
</file>